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9" r:id="rId4"/>
    <p:sldId id="259" r:id="rId5"/>
    <p:sldId id="261" r:id="rId6"/>
    <p:sldId id="263" r:id="rId7"/>
    <p:sldId id="290" r:id="rId8"/>
    <p:sldId id="291" r:id="rId9"/>
    <p:sldId id="292" r:id="rId10"/>
    <p:sldId id="293" r:id="rId11"/>
    <p:sldId id="294" r:id="rId12"/>
    <p:sldId id="295" r:id="rId13"/>
    <p:sldId id="296" r:id="rId14"/>
    <p:sldId id="264" r:id="rId15"/>
    <p:sldId id="286" r:id="rId16"/>
    <p:sldId id="265" r:id="rId17"/>
    <p:sldId id="266" r:id="rId18"/>
    <p:sldId id="267" r:id="rId19"/>
    <p:sldId id="270" r:id="rId20"/>
    <p:sldId id="271" r:id="rId21"/>
    <p:sldId id="272" r:id="rId22"/>
    <p:sldId id="301" r:id="rId23"/>
    <p:sldId id="298" r:id="rId24"/>
    <p:sldId id="273" r:id="rId25"/>
    <p:sldId id="274" r:id="rId26"/>
    <p:sldId id="300" r:id="rId27"/>
    <p:sldId id="302" r:id="rId28"/>
    <p:sldId id="303" r:id="rId29"/>
    <p:sldId id="304" r:id="rId30"/>
    <p:sldId id="305" r:id="rId31"/>
    <p:sldId id="306" r:id="rId32"/>
    <p:sldId id="276" r:id="rId33"/>
    <p:sldId id="289" r:id="rId34"/>
    <p:sldId id="277" r:id="rId35"/>
    <p:sldId id="278" r:id="rId36"/>
    <p:sldId id="280" r:id="rId37"/>
    <p:sldId id="307" r:id="rId38"/>
    <p:sldId id="308" r:id="rId39"/>
    <p:sldId id="281" r:id="rId40"/>
    <p:sldId id="282" r:id="rId41"/>
    <p:sldId id="283" r:id="rId42"/>
    <p:sldId id="309" r:id="rId43"/>
    <p:sldId id="284" r:id="rId44"/>
    <p:sldId id="297"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854"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29.09.2023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29.09.2023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29.09.2023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29.09.2023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29.09.2023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29.09.2023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052736"/>
            <a:ext cx="7772400" cy="2547715"/>
          </a:xfrm>
        </p:spPr>
        <p:txBody>
          <a:bodyPr>
            <a:normAutofit/>
          </a:bodyPr>
          <a:lstStyle/>
          <a:p>
            <a:r>
              <a:rPr lang="tr-TR" dirty="0" smtClean="0"/>
              <a:t>ÇOCUK İHMAL VE İSTİSMARI, </a:t>
            </a:r>
            <a:br>
              <a:rPr lang="tr-TR" dirty="0" smtClean="0"/>
            </a:br>
            <a:r>
              <a:rPr lang="tr-TR" dirty="0" smtClean="0"/>
              <a:t>ADLİ YÜKÜMLÜLÜKLER VE</a:t>
            </a:r>
            <a:br>
              <a:rPr lang="tr-TR" dirty="0" smtClean="0"/>
            </a:br>
            <a:r>
              <a:rPr lang="tr-TR" dirty="0" smtClean="0"/>
              <a:t> OKUL SÜRECİNİN YÖNETİLMESİ</a:t>
            </a:r>
            <a:endParaRPr lang="tr-TR" dirty="0"/>
          </a:p>
        </p:txBody>
      </p:sp>
      <p:sp>
        <p:nvSpPr>
          <p:cNvPr id="3" name="Alt Başlık 2"/>
          <p:cNvSpPr>
            <a:spLocks noGrp="1"/>
          </p:cNvSpPr>
          <p:nvPr>
            <p:ph type="subTitle" idx="1"/>
          </p:nvPr>
        </p:nvSpPr>
        <p:spPr/>
        <p:txBody>
          <a:bodyPr/>
          <a:lstStyle/>
          <a:p>
            <a:r>
              <a:rPr lang="tr-TR" dirty="0" smtClean="0"/>
              <a:t>Zeliha YUR</a:t>
            </a:r>
          </a:p>
          <a:p>
            <a:r>
              <a:rPr lang="tr-TR" dirty="0" smtClean="0"/>
              <a:t>Psikolojik Danışman</a:t>
            </a:r>
            <a:endParaRPr lang="tr-TR" dirty="0"/>
          </a:p>
        </p:txBody>
      </p:sp>
    </p:spTree>
    <p:extLst>
      <p:ext uri="{BB962C8B-B14F-4D97-AF65-F5344CB8AC3E}">
        <p14:creationId xmlns:p14="http://schemas.microsoft.com/office/powerpoint/2010/main" val="72347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4941168"/>
            <a:ext cx="8229600" cy="1143000"/>
          </a:xfrm>
        </p:spPr>
        <p:txBody>
          <a:bodyPr/>
          <a:lstStyle/>
          <a:p>
            <a:r>
              <a:rPr lang="tr-TR" dirty="0" smtClean="0"/>
              <a:t>İHMAL EDİLİYOR OLABİLİR !!!</a:t>
            </a:r>
            <a:endParaRPr lang="tr-TR" dirty="0"/>
          </a:p>
        </p:txBody>
      </p:sp>
      <p:sp>
        <p:nvSpPr>
          <p:cNvPr id="3" name="İçerik Yer Tutucusu 2"/>
          <p:cNvSpPr>
            <a:spLocks noGrp="1"/>
          </p:cNvSpPr>
          <p:nvPr>
            <p:ph idx="1"/>
          </p:nvPr>
        </p:nvSpPr>
        <p:spPr>
          <a:xfrm>
            <a:off x="467544" y="548680"/>
            <a:ext cx="8229600" cy="4525963"/>
          </a:xfrm>
        </p:spPr>
        <p:txBody>
          <a:bodyPr>
            <a:normAutofit fontScale="92500" lnSpcReduction="20000"/>
          </a:bodyPr>
          <a:lstStyle/>
          <a:p>
            <a:pPr marL="0" indent="0" algn="ctr">
              <a:buNone/>
            </a:pPr>
            <a:r>
              <a:rPr lang="tr-TR" sz="3500" b="1" dirty="0" smtClean="0"/>
              <a:t>Bir çocuk;</a:t>
            </a:r>
          </a:p>
          <a:p>
            <a:r>
              <a:rPr lang="tr-TR" dirty="0"/>
              <a:t>O</a:t>
            </a:r>
            <a:r>
              <a:rPr lang="tr-TR" dirty="0" smtClean="0"/>
              <a:t>kula </a:t>
            </a:r>
            <a:r>
              <a:rPr lang="tr-TR" dirty="0"/>
              <a:t>çok fazla devamsızlık yapıyorsa </a:t>
            </a:r>
            <a:endParaRPr lang="tr-TR" dirty="0" smtClean="0"/>
          </a:p>
          <a:p>
            <a:r>
              <a:rPr lang="tr-TR" dirty="0" smtClean="0"/>
              <a:t>Para </a:t>
            </a:r>
            <a:r>
              <a:rPr lang="tr-TR" dirty="0"/>
              <a:t>ya da yemek için çalışıyor, dilencilik yapıyor, ihtiyacı karşılığı kadar hırsızlık yapıyorsa </a:t>
            </a:r>
          </a:p>
          <a:p>
            <a:r>
              <a:rPr lang="tr-TR" dirty="0" smtClean="0"/>
              <a:t>Vücudu </a:t>
            </a:r>
            <a:r>
              <a:rPr lang="tr-TR" dirty="0"/>
              <a:t>zayıf düşmüşse </a:t>
            </a:r>
          </a:p>
          <a:p>
            <a:r>
              <a:rPr lang="tr-TR" dirty="0" smtClean="0"/>
              <a:t>Pis </a:t>
            </a:r>
            <a:r>
              <a:rPr lang="tr-TR" dirty="0"/>
              <a:t>giyimliyse ve kötü kokuyorsa </a:t>
            </a:r>
          </a:p>
          <a:p>
            <a:r>
              <a:rPr lang="tr-TR" dirty="0" smtClean="0"/>
              <a:t>Fiziksel </a:t>
            </a:r>
            <a:r>
              <a:rPr lang="tr-TR" dirty="0"/>
              <a:t>yaralanmalarında </a:t>
            </a:r>
            <a:r>
              <a:rPr lang="tr-TR" dirty="0" smtClean="0"/>
              <a:t>doktora götürülmediğini gözlemleniyorsa</a:t>
            </a:r>
            <a:endParaRPr lang="tr-TR" dirty="0"/>
          </a:p>
          <a:p>
            <a:r>
              <a:rPr lang="tr-TR" dirty="0" smtClean="0"/>
              <a:t>Sigara </a:t>
            </a:r>
            <a:r>
              <a:rPr lang="tr-TR" dirty="0"/>
              <a:t>ya da madde kullanımı ya da kendine zarar verme gibi alışkanlıkları varsa</a:t>
            </a:r>
          </a:p>
          <a:p>
            <a:endParaRPr lang="tr-TR" dirty="0"/>
          </a:p>
        </p:txBody>
      </p:sp>
    </p:spTree>
    <p:extLst>
      <p:ext uri="{BB962C8B-B14F-4D97-AF65-F5344CB8AC3E}">
        <p14:creationId xmlns:p14="http://schemas.microsoft.com/office/powerpoint/2010/main" val="155940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Fiziksel İstismar</a:t>
            </a:r>
          </a:p>
        </p:txBody>
      </p:sp>
      <p:sp>
        <p:nvSpPr>
          <p:cNvPr id="3" name="İçerik Yer Tutucusu 2"/>
          <p:cNvSpPr>
            <a:spLocks noGrp="1"/>
          </p:cNvSpPr>
          <p:nvPr>
            <p:ph idx="1"/>
          </p:nvPr>
        </p:nvSpPr>
        <p:spPr/>
        <p:txBody>
          <a:bodyPr>
            <a:normAutofit fontScale="77500" lnSpcReduction="20000"/>
          </a:bodyPr>
          <a:lstStyle/>
          <a:p>
            <a:pPr algn="just"/>
            <a:r>
              <a:rPr lang="tr-TR" dirty="0"/>
              <a:t>Çocuğun kaza dışı sebeple bir yetişkin tarafından yaralanması ya da örselenmesidir. </a:t>
            </a:r>
            <a:endParaRPr lang="tr-TR" dirty="0" smtClean="0"/>
          </a:p>
          <a:p>
            <a:pPr algn="just"/>
            <a:r>
              <a:rPr lang="tr-TR" dirty="0" smtClean="0"/>
              <a:t>Bir </a:t>
            </a:r>
            <a:r>
              <a:rPr lang="tr-TR" dirty="0"/>
              <a:t>tokattan başlayarak çeşitli aletlerin kullanılmasına kadar devam edebilir. </a:t>
            </a:r>
            <a:endParaRPr lang="tr-TR" dirty="0" smtClean="0"/>
          </a:p>
          <a:p>
            <a:pPr algn="just"/>
            <a:r>
              <a:rPr lang="tr-TR" dirty="0" smtClean="0"/>
              <a:t>En </a:t>
            </a:r>
            <a:r>
              <a:rPr lang="tr-TR" dirty="0"/>
              <a:t>yaygın rastlanılan ve belirlenmesi en kolay olan istismar şeklidir. </a:t>
            </a:r>
            <a:endParaRPr lang="tr-TR" dirty="0" smtClean="0"/>
          </a:p>
          <a:p>
            <a:pPr marL="0" indent="0" algn="just">
              <a:buNone/>
            </a:pPr>
            <a:endParaRPr lang="tr-TR" dirty="0" smtClean="0"/>
          </a:p>
          <a:p>
            <a:pPr marL="0" indent="0" algn="just">
              <a:buNone/>
            </a:pPr>
            <a:r>
              <a:rPr lang="tr-TR" dirty="0" smtClean="0"/>
              <a:t>Çocuğa </a:t>
            </a:r>
            <a:r>
              <a:rPr lang="tr-TR" dirty="0"/>
              <a:t>fiziksel istismarda bulunan yetişkinler genelde bunu disiplin ya da cezalandırma amaçlı yaptıklarını ifade ederler. Ancak bu durum çocukta gerek fiziksel gerek ruhsal ciddi etkilere yol açabilir. Özellikle deri, iskelet sistemi ve merkezi sinir sisteminin zarar görmesi fazla olasıdır. </a:t>
            </a:r>
          </a:p>
        </p:txBody>
      </p:sp>
    </p:spTree>
    <p:extLst>
      <p:ext uri="{BB962C8B-B14F-4D97-AF65-F5344CB8AC3E}">
        <p14:creationId xmlns:p14="http://schemas.microsoft.com/office/powerpoint/2010/main" val="103425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Duygusal İstismar</a:t>
            </a:r>
          </a:p>
        </p:txBody>
      </p:sp>
      <p:sp>
        <p:nvSpPr>
          <p:cNvPr id="3" name="İçerik Yer Tutucusu 2"/>
          <p:cNvSpPr>
            <a:spLocks noGrp="1"/>
          </p:cNvSpPr>
          <p:nvPr>
            <p:ph idx="1"/>
          </p:nvPr>
        </p:nvSpPr>
        <p:spPr/>
        <p:txBody>
          <a:bodyPr>
            <a:normAutofit fontScale="92500" lnSpcReduction="20000"/>
          </a:bodyPr>
          <a:lstStyle/>
          <a:p>
            <a:pPr algn="just"/>
            <a:r>
              <a:rPr lang="tr-TR" dirty="0" smtClean="0"/>
              <a:t>Duygusal </a:t>
            </a:r>
            <a:r>
              <a:rPr lang="tr-TR" dirty="0"/>
              <a:t>istismar kişiye duygusal ya da ruhsal sağlığını tehlikeye atacak derecede ağır sözlü tehditler yapılması, alay edilmesi ya da küçük düşürücü yorumlarda bulunulması, eleştirilmesi, aşağılanması olarak tanımlanabilir</a:t>
            </a:r>
            <a:r>
              <a:rPr lang="tr-TR" dirty="0" smtClean="0"/>
              <a:t>.</a:t>
            </a:r>
          </a:p>
          <a:p>
            <a:pPr algn="just"/>
            <a:r>
              <a:rPr lang="tr-TR" dirty="0" smtClean="0"/>
              <a:t> </a:t>
            </a:r>
            <a:r>
              <a:rPr lang="tr-TR" dirty="0"/>
              <a:t>Sistemli bir şekilde çocuğun görmezden gelinmesi, aşağılanması, alay edilmesi vb. duygusal istismar kapsamındadır. </a:t>
            </a:r>
            <a:endParaRPr lang="tr-TR" dirty="0" smtClean="0"/>
          </a:p>
          <a:p>
            <a:pPr algn="just"/>
            <a:r>
              <a:rPr lang="tr-TR" dirty="0" smtClean="0"/>
              <a:t>Çocuğun </a:t>
            </a:r>
            <a:r>
              <a:rPr lang="tr-TR" dirty="0"/>
              <a:t>benlik saygısını ve duygusal gelişimini olumsuz şekilde etkileyen davranış kalıplarının tamamı duygusal istismar olarak tanımlanabilir</a:t>
            </a:r>
          </a:p>
        </p:txBody>
      </p:sp>
    </p:spTree>
    <p:extLst>
      <p:ext uri="{BB962C8B-B14F-4D97-AF65-F5344CB8AC3E}">
        <p14:creationId xmlns:p14="http://schemas.microsoft.com/office/powerpoint/2010/main" val="57000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Cinsel İstismar</a:t>
            </a:r>
          </a:p>
        </p:txBody>
      </p:sp>
      <p:sp>
        <p:nvSpPr>
          <p:cNvPr id="3" name="İçerik Yer Tutucusu 2"/>
          <p:cNvSpPr>
            <a:spLocks noGrp="1"/>
          </p:cNvSpPr>
          <p:nvPr>
            <p:ph idx="1"/>
          </p:nvPr>
        </p:nvSpPr>
        <p:spPr/>
        <p:txBody>
          <a:bodyPr/>
          <a:lstStyle/>
          <a:p>
            <a:pPr algn="just"/>
            <a:r>
              <a:rPr lang="tr-TR" dirty="0" smtClean="0"/>
              <a:t>Çocuğun</a:t>
            </a:r>
            <a:r>
              <a:rPr lang="tr-TR" dirty="0"/>
              <a:t>, bir erişkinin cinsel gereksinim ya da isteklerinin doyumu için cinsel nesne olarak kullanılması ya da kullanılmasına göz yumulması şeklinde tanımlanır</a:t>
            </a:r>
            <a:r>
              <a:rPr lang="tr-TR" dirty="0" smtClean="0"/>
              <a:t>.</a:t>
            </a:r>
          </a:p>
          <a:p>
            <a:pPr algn="just"/>
            <a:r>
              <a:rPr lang="tr-TR" dirty="0" smtClean="0"/>
              <a:t>Cinsel içerikli konuşma, şakalaşma, teşhir ve röntgencilik gibi temas içermeyen durumlar da cinsel istismar kategorisinde değerlendirilir.</a:t>
            </a:r>
            <a:endParaRPr lang="tr-TR" dirty="0"/>
          </a:p>
        </p:txBody>
      </p:sp>
    </p:spTree>
    <p:extLst>
      <p:ext uri="{BB962C8B-B14F-4D97-AF65-F5344CB8AC3E}">
        <p14:creationId xmlns:p14="http://schemas.microsoft.com/office/powerpoint/2010/main" val="2839052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Cinsel İstismar İle İlgili </a:t>
            </a:r>
            <a:r>
              <a:rPr lang="tr-TR" dirty="0" smtClean="0"/>
              <a:t>Düşünceler</a:t>
            </a:r>
            <a:endParaRPr lang="tr-TR" dirty="0"/>
          </a:p>
        </p:txBody>
      </p:sp>
      <p:sp>
        <p:nvSpPr>
          <p:cNvPr id="3" name="İçerik Yer Tutucusu 2"/>
          <p:cNvSpPr>
            <a:spLocks noGrp="1"/>
          </p:cNvSpPr>
          <p:nvPr>
            <p:ph idx="1"/>
          </p:nvPr>
        </p:nvSpPr>
        <p:spPr>
          <a:xfrm>
            <a:off x="457200" y="1600200"/>
            <a:ext cx="8229600" cy="4997152"/>
          </a:xfrm>
        </p:spPr>
        <p:txBody>
          <a:bodyPr>
            <a:normAutofit/>
          </a:bodyPr>
          <a:lstStyle/>
          <a:p>
            <a:pPr marL="0" indent="0" algn="just">
              <a:buNone/>
            </a:pPr>
            <a:r>
              <a:rPr lang="tr-TR" dirty="0" smtClean="0"/>
              <a:t>Çocuklar </a:t>
            </a:r>
            <a:r>
              <a:rPr lang="tr-TR" dirty="0"/>
              <a:t>cinsel istismarı hayal güçlerinin genişliği ile uydururlar. </a:t>
            </a:r>
            <a:endParaRPr lang="tr-TR" b="1" dirty="0" smtClean="0">
              <a:solidFill>
                <a:srgbClr val="FF0000"/>
              </a:solidFill>
            </a:endParaRPr>
          </a:p>
          <a:p>
            <a:pPr marL="0" indent="0" algn="ctr">
              <a:buNone/>
            </a:pPr>
            <a:r>
              <a:rPr lang="tr-TR" b="1" dirty="0" smtClean="0">
                <a:solidFill>
                  <a:srgbClr val="FF0000"/>
                </a:solidFill>
              </a:rPr>
              <a:t>YANLIŞ</a:t>
            </a:r>
          </a:p>
          <a:p>
            <a:pPr marL="0" indent="0" algn="ctr">
              <a:buNone/>
            </a:pPr>
            <a:endParaRPr lang="tr-TR" b="1" dirty="0" smtClean="0">
              <a:solidFill>
                <a:srgbClr val="FF0000"/>
              </a:solidFill>
            </a:endParaRPr>
          </a:p>
          <a:p>
            <a:pPr marL="0" indent="0">
              <a:buNone/>
            </a:pPr>
            <a:r>
              <a:rPr lang="tr-TR" dirty="0"/>
              <a:t>Çocuklar bu konuda genellikle yalan söylemezler. İlk kural çocuğa inanmak olmalıdır. </a:t>
            </a:r>
          </a:p>
          <a:p>
            <a:pPr marL="0" indent="0" algn="ctr">
              <a:buNone/>
            </a:pPr>
            <a:r>
              <a:rPr lang="tr-TR" b="1" dirty="0" smtClean="0">
                <a:solidFill>
                  <a:srgbClr val="92D050"/>
                </a:solidFill>
              </a:rPr>
              <a:t>DOĞRU</a:t>
            </a:r>
            <a:endParaRPr lang="tr-TR" b="1" dirty="0">
              <a:solidFill>
                <a:srgbClr val="92D050"/>
              </a:solidFill>
            </a:endParaRPr>
          </a:p>
        </p:txBody>
      </p:sp>
    </p:spTree>
    <p:extLst>
      <p:ext uri="{BB962C8B-B14F-4D97-AF65-F5344CB8AC3E}">
        <p14:creationId xmlns:p14="http://schemas.microsoft.com/office/powerpoint/2010/main" val="109342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7" presetClass="emph" presetSubtype="0" fill="remove" nodeType="clickEffect">
                                  <p:stCondLst>
                                    <p:cond delay="0"/>
                                  </p:stCondLst>
                                  <p:childTnLst>
                                    <p:animClr clrSpc="rgb" dir="cw">
                                      <p:cBhvr override="childStyle">
                                        <p:cTn id="33" dur="250" autoRev="1" fill="remove"/>
                                        <p:tgtEl>
                                          <p:spTgt spid="3">
                                            <p:txEl>
                                              <p:pRg st="4" end="4"/>
                                            </p:txEl>
                                          </p:spTgt>
                                        </p:tgtEl>
                                        <p:attrNameLst>
                                          <p:attrName>style.color</p:attrName>
                                        </p:attrNameLst>
                                      </p:cBhvr>
                                      <p:to>
                                        <a:schemeClr val="bg1"/>
                                      </p:to>
                                    </p:animClr>
                                    <p:animClr clrSpc="rgb" dir="cw">
                                      <p:cBhvr>
                                        <p:cTn id="34" dur="250" autoRev="1" fill="remove"/>
                                        <p:tgtEl>
                                          <p:spTgt spid="3">
                                            <p:txEl>
                                              <p:pRg st="4" end="4"/>
                                            </p:txEl>
                                          </p:spTgt>
                                        </p:tgtEl>
                                        <p:attrNameLst>
                                          <p:attrName>fillcolor</p:attrName>
                                        </p:attrNameLst>
                                      </p:cBhvr>
                                      <p:to>
                                        <a:schemeClr val="bg1"/>
                                      </p:to>
                                    </p:animClr>
                                    <p:set>
                                      <p:cBhvr>
                                        <p:cTn id="35" dur="250" autoRev="1" fill="remove"/>
                                        <p:tgtEl>
                                          <p:spTgt spid="3">
                                            <p:txEl>
                                              <p:pRg st="4" end="4"/>
                                            </p:txEl>
                                          </p:spTgt>
                                        </p:tgtEl>
                                        <p:attrNameLst>
                                          <p:attrName>fill.type</p:attrName>
                                        </p:attrNameLst>
                                      </p:cBhvr>
                                      <p:to>
                                        <p:strVal val="solid"/>
                                      </p:to>
                                    </p:set>
                                    <p:set>
                                      <p:cBhvr>
                                        <p:cTn id="36" dur="250" autoRev="1" fill="remove"/>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Parklar, genel tuvaletler, ıssız sokaklar, karanlık sokaklar, karanlık yerler, boş inşaat sahaları tehlikeli bölgelerdir</a:t>
            </a:r>
            <a:r>
              <a:rPr lang="tr-TR" dirty="0" smtClean="0"/>
              <a:t>.</a:t>
            </a:r>
          </a:p>
          <a:p>
            <a:pPr marL="0" indent="0" algn="ctr">
              <a:buNone/>
            </a:pPr>
            <a:r>
              <a:rPr lang="tr-TR" b="1" dirty="0">
                <a:solidFill>
                  <a:srgbClr val="FF0000"/>
                </a:solidFill>
              </a:rPr>
              <a:t>YANLIŞ</a:t>
            </a:r>
            <a:endParaRPr lang="tr-TR" dirty="0"/>
          </a:p>
          <a:p>
            <a:pPr marL="0" indent="0">
              <a:buNone/>
            </a:pPr>
            <a:r>
              <a:rPr lang="tr-TR" dirty="0"/>
              <a:t>Olayın olduğu yer genellikle ev, okul, ev ile okul arasındaki yol gibi çocuğun içinde bulunduğu yakın </a:t>
            </a:r>
            <a:r>
              <a:rPr lang="tr-TR" dirty="0" smtClean="0"/>
              <a:t>çevre de olabilir.</a:t>
            </a:r>
          </a:p>
          <a:p>
            <a:pPr marL="0" indent="0" algn="ctr">
              <a:buNone/>
            </a:pPr>
            <a:r>
              <a:rPr lang="tr-TR" b="1" dirty="0">
                <a:solidFill>
                  <a:srgbClr val="92D050"/>
                </a:solidFill>
              </a:rPr>
              <a:t>DOĞRU</a:t>
            </a:r>
            <a:endParaRPr lang="tr-TR" dirty="0"/>
          </a:p>
          <a:p>
            <a:endParaRPr lang="tr-TR" dirty="0"/>
          </a:p>
        </p:txBody>
      </p:sp>
    </p:spTree>
    <p:extLst>
      <p:ext uri="{BB962C8B-B14F-4D97-AF65-F5344CB8AC3E}">
        <p14:creationId xmlns:p14="http://schemas.microsoft.com/office/powerpoint/2010/main" val="310023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1" end="1"/>
                                            </p:txEl>
                                          </p:spTgt>
                                        </p:tgtEl>
                                        <p:attrNameLst>
                                          <p:attrName>style.color</p:attrName>
                                        </p:attrNameLst>
                                      </p:cBhvr>
                                      <p:to>
                                        <a:schemeClr val="bg1"/>
                                      </p:to>
                                    </p:animClr>
                                    <p:animClr clrSpc="rgb" dir="cw">
                                      <p:cBhvr>
                                        <p:cTn id="7" dur="250" autoRev="1" fill="remove"/>
                                        <p:tgtEl>
                                          <p:spTgt spid="3">
                                            <p:txEl>
                                              <p:pRg st="1" end="1"/>
                                            </p:txEl>
                                          </p:spTgt>
                                        </p:tgtEl>
                                        <p:attrNameLst>
                                          <p:attrName>fillcolor</p:attrName>
                                        </p:attrNameLst>
                                      </p:cBhvr>
                                      <p:to>
                                        <a:schemeClr val="bg1"/>
                                      </p:to>
                                    </p:animClr>
                                    <p:set>
                                      <p:cBhvr>
                                        <p:cTn id="8" dur="250" autoRev="1" fill="remove"/>
                                        <p:tgtEl>
                                          <p:spTgt spid="3">
                                            <p:txEl>
                                              <p:pRg st="1" end="1"/>
                                            </p:txEl>
                                          </p:spTgt>
                                        </p:tgtEl>
                                        <p:attrNameLst>
                                          <p:attrName>fill.type</p:attrName>
                                        </p:attrNameLst>
                                      </p:cBhvr>
                                      <p:to>
                                        <p:strVal val="solid"/>
                                      </p:to>
                                    </p:set>
                                    <p:set>
                                      <p:cBhvr>
                                        <p:cTn id="9" dur="250" autoRev="1" fill="remove"/>
                                        <p:tgtEl>
                                          <p:spTgt spid="3">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3">
                                            <p:txEl>
                                              <p:pRg st="3" end="3"/>
                                            </p:txEl>
                                          </p:spTgt>
                                        </p:tgtEl>
                                        <p:attrNameLst>
                                          <p:attrName>style.color</p:attrName>
                                        </p:attrNameLst>
                                      </p:cBhvr>
                                      <p:to>
                                        <a:schemeClr val="bg1"/>
                                      </p:to>
                                    </p:animClr>
                                    <p:animClr clrSpc="rgb" dir="cw">
                                      <p:cBhvr>
                                        <p:cTn id="21" dur="250" autoRev="1" fill="remove"/>
                                        <p:tgtEl>
                                          <p:spTgt spid="3">
                                            <p:txEl>
                                              <p:pRg st="3" end="3"/>
                                            </p:txEl>
                                          </p:spTgt>
                                        </p:tgtEl>
                                        <p:attrNameLst>
                                          <p:attrName>fillcolor</p:attrName>
                                        </p:attrNameLst>
                                      </p:cBhvr>
                                      <p:to>
                                        <a:schemeClr val="bg1"/>
                                      </p:to>
                                    </p:animClr>
                                    <p:set>
                                      <p:cBhvr>
                                        <p:cTn id="22" dur="250" autoRev="1" fill="remove"/>
                                        <p:tgtEl>
                                          <p:spTgt spid="3">
                                            <p:txEl>
                                              <p:pRg st="3" end="3"/>
                                            </p:txEl>
                                          </p:spTgt>
                                        </p:tgtEl>
                                        <p:attrNameLst>
                                          <p:attrName>fill.type</p:attrName>
                                        </p:attrNameLst>
                                      </p:cBhvr>
                                      <p:to>
                                        <p:strVal val="solid"/>
                                      </p:to>
                                    </p:set>
                                    <p:set>
                                      <p:cBhvr>
                                        <p:cTn id="23" dur="250" autoRev="1" fill="remove"/>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İlgi </a:t>
            </a:r>
            <a:r>
              <a:rPr lang="tr-TR" dirty="0"/>
              <a:t>çekmeye çalışan çocuklar, şirin ve cazip kız çocukları, evden kaçan çocuklar, ihmal edilmiş çocuklar potansiyel mağdurlardır. </a:t>
            </a:r>
          </a:p>
          <a:p>
            <a:pPr marL="0" indent="0" algn="ctr">
              <a:buNone/>
            </a:pPr>
            <a:r>
              <a:rPr lang="tr-TR" b="1" dirty="0" smtClean="0">
                <a:solidFill>
                  <a:srgbClr val="FF0000"/>
                </a:solidFill>
              </a:rPr>
              <a:t>YANLIŞ</a:t>
            </a:r>
            <a:endParaRPr lang="tr-TR" b="1" dirty="0">
              <a:solidFill>
                <a:srgbClr val="FF0000"/>
              </a:solidFill>
            </a:endParaRPr>
          </a:p>
          <a:p>
            <a:pPr marL="0" indent="0" algn="just">
              <a:buNone/>
            </a:pPr>
            <a:r>
              <a:rPr lang="tr-TR" dirty="0" smtClean="0"/>
              <a:t>Mağdurlar </a:t>
            </a:r>
            <a:r>
              <a:rPr lang="tr-TR" dirty="0"/>
              <a:t>her </a:t>
            </a:r>
            <a:r>
              <a:rPr lang="tr-TR" dirty="0" err="1"/>
              <a:t>sosyo</a:t>
            </a:r>
            <a:r>
              <a:rPr lang="tr-TR" dirty="0"/>
              <a:t>-ekonomik ve her </a:t>
            </a:r>
            <a:r>
              <a:rPr lang="tr-TR" dirty="0" err="1"/>
              <a:t>sosyo</a:t>
            </a:r>
            <a:r>
              <a:rPr lang="tr-TR" dirty="0"/>
              <a:t>-kültürel gruptan gelen kız ve erkek çocuklardır</a:t>
            </a:r>
            <a:r>
              <a:rPr lang="tr-TR" dirty="0" smtClean="0"/>
              <a:t>.</a:t>
            </a:r>
          </a:p>
          <a:p>
            <a:pPr marL="0" indent="0" algn="ctr">
              <a:buNone/>
            </a:pPr>
            <a:r>
              <a:rPr lang="tr-TR" b="1" dirty="0">
                <a:solidFill>
                  <a:srgbClr val="92D050"/>
                </a:solidFill>
              </a:rPr>
              <a:t>DOĞRU</a:t>
            </a:r>
            <a:endParaRPr lang="tr-TR" dirty="0" smtClean="0"/>
          </a:p>
        </p:txBody>
      </p:sp>
    </p:spTree>
    <p:extLst>
      <p:ext uri="{BB962C8B-B14F-4D97-AF65-F5344CB8AC3E}">
        <p14:creationId xmlns:p14="http://schemas.microsoft.com/office/powerpoint/2010/main" val="347323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3">
                                            <p:txEl>
                                              <p:pRg st="1" end="1"/>
                                            </p:txEl>
                                          </p:spTgt>
                                        </p:tgtEl>
                                        <p:attrNameLst>
                                          <p:attrName>style.color</p:attrName>
                                        </p:attrNameLst>
                                      </p:cBhvr>
                                      <p:to>
                                        <a:schemeClr val="bg1"/>
                                      </p:to>
                                    </p:animClr>
                                    <p:animClr clrSpc="rgb" dir="cw">
                                      <p:cBhvr>
                                        <p:cTn id="14" dur="250" autoRev="1" fill="remove"/>
                                        <p:tgtEl>
                                          <p:spTgt spid="3">
                                            <p:txEl>
                                              <p:pRg st="1" end="1"/>
                                            </p:txEl>
                                          </p:spTgt>
                                        </p:tgtEl>
                                        <p:attrNameLst>
                                          <p:attrName>fillcolor</p:attrName>
                                        </p:attrNameLst>
                                      </p:cBhvr>
                                      <p:to>
                                        <a:schemeClr val="bg1"/>
                                      </p:to>
                                    </p:animClr>
                                    <p:set>
                                      <p:cBhvr>
                                        <p:cTn id="15" dur="250" autoRev="1" fill="remove"/>
                                        <p:tgtEl>
                                          <p:spTgt spid="3">
                                            <p:txEl>
                                              <p:pRg st="1" end="1"/>
                                            </p:txEl>
                                          </p:spTgt>
                                        </p:tgtEl>
                                        <p:attrNameLst>
                                          <p:attrName>fill.type</p:attrName>
                                        </p:attrNameLst>
                                      </p:cBhvr>
                                      <p:to>
                                        <p:strVal val="solid"/>
                                      </p:to>
                                    </p:set>
                                    <p:set>
                                      <p:cBhvr>
                                        <p:cTn id="16" dur="250" autoRev="1" fill="remove"/>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nodeType="clickEffect">
                                  <p:stCondLst>
                                    <p:cond delay="0"/>
                                  </p:stCondLst>
                                  <p:childTnLst>
                                    <p:animClr clrSpc="rgb" dir="cw">
                                      <p:cBhvr override="childStyle">
                                        <p:cTn id="27" dur="250" autoRev="1" fill="remove"/>
                                        <p:tgtEl>
                                          <p:spTgt spid="3">
                                            <p:txEl>
                                              <p:pRg st="3" end="3"/>
                                            </p:txEl>
                                          </p:spTgt>
                                        </p:tgtEl>
                                        <p:attrNameLst>
                                          <p:attrName>style.color</p:attrName>
                                        </p:attrNameLst>
                                      </p:cBhvr>
                                      <p:to>
                                        <a:schemeClr val="bg1"/>
                                      </p:to>
                                    </p:animClr>
                                    <p:animClr clrSpc="rgb" dir="cw">
                                      <p:cBhvr>
                                        <p:cTn id="28" dur="250" autoRev="1" fill="remove"/>
                                        <p:tgtEl>
                                          <p:spTgt spid="3">
                                            <p:txEl>
                                              <p:pRg st="3" end="3"/>
                                            </p:txEl>
                                          </p:spTgt>
                                        </p:tgtEl>
                                        <p:attrNameLst>
                                          <p:attrName>fillcolor</p:attrName>
                                        </p:attrNameLst>
                                      </p:cBhvr>
                                      <p:to>
                                        <a:schemeClr val="bg1"/>
                                      </p:to>
                                    </p:animClr>
                                    <p:set>
                                      <p:cBhvr>
                                        <p:cTn id="29" dur="250" autoRev="1" fill="remove"/>
                                        <p:tgtEl>
                                          <p:spTgt spid="3">
                                            <p:txEl>
                                              <p:pRg st="3" end="3"/>
                                            </p:txEl>
                                          </p:spTgt>
                                        </p:tgtEl>
                                        <p:attrNameLst>
                                          <p:attrName>fill.type</p:attrName>
                                        </p:attrNameLst>
                                      </p:cBhvr>
                                      <p:to>
                                        <p:strVal val="solid"/>
                                      </p:to>
                                    </p:set>
                                    <p:set>
                                      <p:cBhvr>
                                        <p:cTn id="30" dur="250" autoRev="1" fill="remove"/>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YANLIŞ</a:t>
            </a:r>
          </a:p>
        </p:txBody>
      </p:sp>
      <p:sp>
        <p:nvSpPr>
          <p:cNvPr id="3" name="İçerik Yer Tutucusu 2"/>
          <p:cNvSpPr>
            <a:spLocks noGrp="1"/>
          </p:cNvSpPr>
          <p:nvPr>
            <p:ph idx="1"/>
          </p:nvPr>
        </p:nvSpPr>
        <p:spPr/>
        <p:txBody>
          <a:bodyPr/>
          <a:lstStyle/>
          <a:p>
            <a:pPr algn="just"/>
            <a:r>
              <a:rPr lang="tr-TR" dirty="0" smtClean="0"/>
              <a:t>İstismarcılar </a:t>
            </a:r>
            <a:r>
              <a:rPr lang="tr-TR" dirty="0"/>
              <a:t>genellikle yaşlı ve yabancı erkekler ile sokakta yaşayan hırpani görünüşlü serserilerdir. </a:t>
            </a:r>
            <a:endParaRPr lang="tr-TR" dirty="0" smtClean="0"/>
          </a:p>
          <a:p>
            <a:pPr algn="just"/>
            <a:r>
              <a:rPr lang="tr-TR" dirty="0" smtClean="0"/>
              <a:t>Yalnızca </a:t>
            </a:r>
            <a:r>
              <a:rPr lang="tr-TR" dirty="0"/>
              <a:t>kız çocukları cinsel istismara uğrar. </a:t>
            </a:r>
            <a:endParaRPr lang="tr-TR" dirty="0" smtClean="0"/>
          </a:p>
          <a:p>
            <a:pPr algn="just"/>
            <a:r>
              <a:rPr lang="tr-TR" dirty="0" smtClean="0"/>
              <a:t>Cinsel </a:t>
            </a:r>
            <a:r>
              <a:rPr lang="tr-TR" dirty="0"/>
              <a:t>istismar kuşkusuyla olayın üzerine gidilmesi, çocuğa daha fazla travma yaşatır.</a:t>
            </a:r>
          </a:p>
        </p:txBody>
      </p:sp>
    </p:spTree>
    <p:extLst>
      <p:ext uri="{BB962C8B-B14F-4D97-AF65-F5344CB8AC3E}">
        <p14:creationId xmlns:p14="http://schemas.microsoft.com/office/powerpoint/2010/main" val="139843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2"/>
                                        </p:tgtEl>
                                        <p:attrNameLst>
                                          <p:attrName>style.color</p:attrName>
                                        </p:attrNameLst>
                                      </p:cBhvr>
                                      <p:to>
                                        <a:schemeClr val="bg1"/>
                                      </p:to>
                                    </p:animClr>
                                    <p:animClr clrSpc="rgb" dir="cw">
                                      <p:cBhvr>
                                        <p:cTn id="28" dur="250" autoRev="1" fill="remove"/>
                                        <p:tgtEl>
                                          <p:spTgt spid="2"/>
                                        </p:tgtEl>
                                        <p:attrNameLst>
                                          <p:attrName>fillcolor</p:attrName>
                                        </p:attrNameLst>
                                      </p:cBhvr>
                                      <p:to>
                                        <a:schemeClr val="bg1"/>
                                      </p:to>
                                    </p:animClr>
                                    <p:set>
                                      <p:cBhvr>
                                        <p:cTn id="29" dur="250" autoRev="1" fill="remove"/>
                                        <p:tgtEl>
                                          <p:spTgt spid="2"/>
                                        </p:tgtEl>
                                        <p:attrNameLst>
                                          <p:attrName>fill.type</p:attrName>
                                        </p:attrNameLst>
                                      </p:cBhvr>
                                      <p:to>
                                        <p:strVal val="solid"/>
                                      </p:to>
                                    </p:set>
                                    <p:set>
                                      <p:cBhvr>
                                        <p:cTn id="30"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92D050"/>
                </a:solidFill>
              </a:rPr>
              <a:t>DOĞRU</a:t>
            </a:r>
          </a:p>
        </p:txBody>
      </p:sp>
      <p:sp>
        <p:nvSpPr>
          <p:cNvPr id="3" name="İçerik Yer Tutucusu 2"/>
          <p:cNvSpPr>
            <a:spLocks noGrp="1"/>
          </p:cNvSpPr>
          <p:nvPr>
            <p:ph idx="1"/>
          </p:nvPr>
        </p:nvSpPr>
        <p:spPr/>
        <p:txBody>
          <a:bodyPr/>
          <a:lstStyle/>
          <a:p>
            <a:pPr algn="just"/>
            <a:r>
              <a:rPr lang="tr-TR" dirty="0" smtClean="0"/>
              <a:t>Olguların </a:t>
            </a:r>
            <a:r>
              <a:rPr lang="tr-TR" dirty="0"/>
              <a:t>% 80-95’inde fail 20–45 yaşları arasında, kurban tarafından tanınan, evli ve çocuklu erkeklerdir. </a:t>
            </a:r>
            <a:endParaRPr lang="tr-TR" dirty="0" smtClean="0"/>
          </a:p>
          <a:p>
            <a:pPr algn="just"/>
            <a:r>
              <a:rPr lang="tr-TR" dirty="0" smtClean="0"/>
              <a:t>Sadece </a:t>
            </a:r>
            <a:r>
              <a:rPr lang="tr-TR" dirty="0"/>
              <a:t>kız çocukları değil, erkek çocukları da cinsel istismara uğrar</a:t>
            </a:r>
            <a:r>
              <a:rPr lang="tr-TR" dirty="0" smtClean="0"/>
              <a:t>.</a:t>
            </a:r>
          </a:p>
          <a:p>
            <a:pPr algn="just"/>
            <a:r>
              <a:rPr lang="tr-TR" dirty="0" smtClean="0"/>
              <a:t>Yerinde </a:t>
            </a:r>
            <a:r>
              <a:rPr lang="tr-TR" dirty="0"/>
              <a:t>ve uygun bir müdahale istismarı sonlandırır ve çocuğun yaşadığı travmayı atlatabilmesi için destek almasını </a:t>
            </a:r>
            <a:r>
              <a:rPr lang="tr-TR" dirty="0" smtClean="0"/>
              <a:t>sağlar.</a:t>
            </a:r>
            <a:endParaRPr lang="tr-TR" dirty="0"/>
          </a:p>
        </p:txBody>
      </p:sp>
    </p:spTree>
    <p:extLst>
      <p:ext uri="{BB962C8B-B14F-4D97-AF65-F5344CB8AC3E}">
        <p14:creationId xmlns:p14="http://schemas.microsoft.com/office/powerpoint/2010/main" val="143941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2"/>
                                        </p:tgtEl>
                                        <p:attrNameLst>
                                          <p:attrName>style.color</p:attrName>
                                        </p:attrNameLst>
                                      </p:cBhvr>
                                      <p:to>
                                        <a:schemeClr val="bg1"/>
                                      </p:to>
                                    </p:animClr>
                                    <p:animClr clrSpc="rgb" dir="cw">
                                      <p:cBhvr>
                                        <p:cTn id="21" dur="250" autoRev="1" fill="remove"/>
                                        <p:tgtEl>
                                          <p:spTgt spid="2"/>
                                        </p:tgtEl>
                                        <p:attrNameLst>
                                          <p:attrName>fillcolor</p:attrName>
                                        </p:attrNameLst>
                                      </p:cBhvr>
                                      <p:to>
                                        <a:schemeClr val="bg1"/>
                                      </p:to>
                                    </p:animClr>
                                    <p:set>
                                      <p:cBhvr>
                                        <p:cTn id="22" dur="250" autoRev="1" fill="remove"/>
                                        <p:tgtEl>
                                          <p:spTgt spid="2"/>
                                        </p:tgtEl>
                                        <p:attrNameLst>
                                          <p:attrName>fill.type</p:attrName>
                                        </p:attrNameLst>
                                      </p:cBhvr>
                                      <p:to>
                                        <p:strVal val="solid"/>
                                      </p:to>
                                    </p:set>
                                    <p:set>
                                      <p:cBhvr>
                                        <p:cTn id="23"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half" idx="1"/>
          </p:nvPr>
        </p:nvSpPr>
        <p:spPr>
          <a:xfrm>
            <a:off x="457200" y="1600200"/>
            <a:ext cx="3538736" cy="4525963"/>
          </a:xfrm>
        </p:spPr>
        <p:txBody>
          <a:bodyPr>
            <a:normAutofit fontScale="92500" lnSpcReduction="20000"/>
          </a:bodyPr>
          <a:lstStyle/>
          <a:p>
            <a:r>
              <a:rPr lang="tr-TR" dirty="0"/>
              <a:t>Okullarda müşterek kullanım alanlarının riskli bölgeler olduğu bilinmektedir. Bu nedenle öğrenciler serbest zaman etkinliklerinde dikkatle takip edilmelidir.</a:t>
            </a:r>
          </a:p>
        </p:txBody>
      </p:sp>
      <p:sp>
        <p:nvSpPr>
          <p:cNvPr id="4" name="İçerik Yer Tutucusu 3"/>
          <p:cNvSpPr>
            <a:spLocks noGrp="1"/>
          </p:cNvSpPr>
          <p:nvPr>
            <p:ph sz="half" idx="2"/>
          </p:nvPr>
        </p:nvSpPr>
        <p:spPr>
          <a:xfrm>
            <a:off x="3923928" y="1600200"/>
            <a:ext cx="4762872" cy="4525963"/>
          </a:xfrm>
        </p:spPr>
        <p:txBody>
          <a:bodyPr>
            <a:normAutofit fontScale="92500" lnSpcReduction="20000"/>
          </a:bodyPr>
          <a:lstStyle/>
          <a:p>
            <a:r>
              <a:rPr lang="tr-TR" dirty="0"/>
              <a:t>Boş sınıflar </a:t>
            </a:r>
            <a:endParaRPr lang="tr-TR" dirty="0" smtClean="0"/>
          </a:p>
          <a:p>
            <a:r>
              <a:rPr lang="tr-TR" dirty="0" smtClean="0"/>
              <a:t>Kantin </a:t>
            </a:r>
            <a:r>
              <a:rPr lang="tr-TR" dirty="0"/>
              <a:t>ve yemekhane </a:t>
            </a:r>
            <a:endParaRPr lang="tr-TR" dirty="0" smtClean="0"/>
          </a:p>
          <a:p>
            <a:r>
              <a:rPr lang="tr-TR" dirty="0" smtClean="0"/>
              <a:t>Banyo </a:t>
            </a:r>
            <a:r>
              <a:rPr lang="tr-TR" dirty="0"/>
              <a:t>ve </a:t>
            </a:r>
            <a:r>
              <a:rPr lang="tr-TR" dirty="0" smtClean="0"/>
              <a:t>tuvaletler</a:t>
            </a:r>
          </a:p>
          <a:p>
            <a:r>
              <a:rPr lang="tr-TR" dirty="0" smtClean="0"/>
              <a:t>Pansiyonlu </a:t>
            </a:r>
            <a:r>
              <a:rPr lang="tr-TR" dirty="0"/>
              <a:t>okullarda yatakhane ve odalar. </a:t>
            </a:r>
            <a:endParaRPr lang="tr-TR" dirty="0" smtClean="0"/>
          </a:p>
          <a:p>
            <a:r>
              <a:rPr lang="tr-TR" dirty="0" smtClean="0"/>
              <a:t>Kullanılmayan </a:t>
            </a:r>
            <a:r>
              <a:rPr lang="tr-TR" dirty="0"/>
              <a:t>kat ve </a:t>
            </a:r>
            <a:r>
              <a:rPr lang="tr-TR" dirty="0" smtClean="0"/>
              <a:t>odalar</a:t>
            </a:r>
          </a:p>
          <a:p>
            <a:pPr marL="0" indent="0" algn="ctr">
              <a:buNone/>
            </a:pPr>
            <a:r>
              <a:rPr lang="tr-TR" b="1" dirty="0" smtClean="0">
                <a:solidFill>
                  <a:schemeClr val="accent6">
                    <a:lumMod val="75000"/>
                  </a:schemeClr>
                </a:solidFill>
              </a:rPr>
              <a:t>Öğrenci </a:t>
            </a:r>
            <a:r>
              <a:rPr lang="tr-TR" b="1" dirty="0">
                <a:solidFill>
                  <a:schemeClr val="accent6">
                    <a:lumMod val="75000"/>
                  </a:schemeClr>
                </a:solidFill>
              </a:rPr>
              <a:t>mahremiyeti gözetilerek riskli alanların mutlaka kamera ile takibi sağlanmalı ve tüm cihazların çalışır durumda olduğu düzenli olarak kontrol edilmelidir.</a:t>
            </a:r>
          </a:p>
        </p:txBody>
      </p:sp>
    </p:spTree>
    <p:extLst>
      <p:ext uri="{BB962C8B-B14F-4D97-AF65-F5344CB8AC3E}">
        <p14:creationId xmlns:p14="http://schemas.microsoft.com/office/powerpoint/2010/main" val="311126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İhmal ve İstismar</a:t>
            </a:r>
            <a:endParaRPr lang="tr-TR" dirty="0"/>
          </a:p>
        </p:txBody>
      </p:sp>
      <p:sp>
        <p:nvSpPr>
          <p:cNvPr id="3" name="İçerik Yer Tutucusu 2"/>
          <p:cNvSpPr>
            <a:spLocks noGrp="1"/>
          </p:cNvSpPr>
          <p:nvPr>
            <p:ph idx="1"/>
          </p:nvPr>
        </p:nvSpPr>
        <p:spPr/>
        <p:txBody>
          <a:bodyPr/>
          <a:lstStyle/>
          <a:p>
            <a:r>
              <a:rPr lang="tr-TR" dirty="0"/>
              <a:t>Çocuğun gelişimini </a:t>
            </a:r>
            <a:r>
              <a:rPr lang="tr-TR" dirty="0" smtClean="0"/>
              <a:t>zedeleyen,</a:t>
            </a:r>
          </a:p>
          <a:p>
            <a:r>
              <a:rPr lang="tr-TR" dirty="0"/>
              <a:t>Anne/baba/bakım verici ya da herhangi bir yetişkin tarafından </a:t>
            </a:r>
            <a:r>
              <a:rPr lang="tr-TR" dirty="0" smtClean="0"/>
              <a:t>yapılan,</a:t>
            </a:r>
          </a:p>
          <a:p>
            <a:r>
              <a:rPr lang="tr-TR" dirty="0"/>
              <a:t>Toplumsal ahlak kuralları tarafından yanlış olduğu kabul edilmiş olan eylem ya da </a:t>
            </a:r>
            <a:r>
              <a:rPr lang="tr-TR" dirty="0" smtClean="0"/>
              <a:t>eylemsizliklerdir.</a:t>
            </a:r>
            <a:endParaRPr lang="tr-TR" dirty="0"/>
          </a:p>
        </p:txBody>
      </p:sp>
    </p:spTree>
    <p:extLst>
      <p:ext uri="{BB962C8B-B14F-4D97-AF65-F5344CB8AC3E}">
        <p14:creationId xmlns:p14="http://schemas.microsoft.com/office/powerpoint/2010/main" val="126250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half" idx="1"/>
          </p:nvPr>
        </p:nvSpPr>
        <p:spPr>
          <a:xfrm>
            <a:off x="457200" y="1600200"/>
            <a:ext cx="2962672" cy="4525963"/>
          </a:xfrm>
        </p:spPr>
        <p:txBody>
          <a:bodyPr>
            <a:normAutofit lnSpcReduction="10000"/>
          </a:bodyPr>
          <a:lstStyle/>
          <a:p>
            <a:pPr algn="just"/>
            <a:r>
              <a:rPr lang="tr-TR" dirty="0"/>
              <a:t>Öğrencilerin bilgi ve beceri düzeyleri ile riskli yaşam olaylarına maruz kalma ihtimalleri arasında olumsuz yönde bir ilişki olduğu bilinmektedir.</a:t>
            </a:r>
          </a:p>
        </p:txBody>
      </p:sp>
      <p:sp>
        <p:nvSpPr>
          <p:cNvPr id="4" name="İçerik Yer Tutucusu 3"/>
          <p:cNvSpPr>
            <a:spLocks noGrp="1"/>
          </p:cNvSpPr>
          <p:nvPr>
            <p:ph sz="half" idx="2"/>
          </p:nvPr>
        </p:nvSpPr>
        <p:spPr>
          <a:xfrm>
            <a:off x="3635896" y="1600200"/>
            <a:ext cx="5050904" cy="4525963"/>
          </a:xfrm>
        </p:spPr>
        <p:txBody>
          <a:bodyPr>
            <a:normAutofit lnSpcReduction="10000"/>
          </a:bodyPr>
          <a:lstStyle/>
          <a:p>
            <a:pPr algn="just"/>
            <a:r>
              <a:rPr lang="tr-TR" dirty="0" smtClean="0"/>
              <a:t>Öğrencilerin </a:t>
            </a:r>
            <a:r>
              <a:rPr lang="tr-TR" dirty="0"/>
              <a:t>mahremiyet konusunda bilgilenmesi sağlanmadır. </a:t>
            </a:r>
            <a:endParaRPr lang="tr-TR" dirty="0" smtClean="0"/>
          </a:p>
          <a:p>
            <a:pPr algn="just"/>
            <a:r>
              <a:rPr lang="tr-TR" dirty="0" smtClean="0"/>
              <a:t>Öğrencilerin </a:t>
            </a:r>
            <a:r>
              <a:rPr lang="tr-TR" dirty="0"/>
              <a:t>kendi mahremiyetleri kadar diğer öğrencilerin mahremiyetlerine de saygı göstermesi </a:t>
            </a:r>
            <a:r>
              <a:rPr lang="tr-TR" dirty="0" smtClean="0"/>
              <a:t>sağlanmalıdır.</a:t>
            </a:r>
          </a:p>
          <a:p>
            <a:pPr algn="just"/>
            <a:r>
              <a:rPr lang="tr-TR" dirty="0" smtClean="0"/>
              <a:t>Öğrenciler </a:t>
            </a:r>
            <a:r>
              <a:rPr lang="tr-TR" dirty="0"/>
              <a:t>ile kurulacak açık ve sağlıklı bir iletişim ile yardım isteme becerileri </a:t>
            </a:r>
            <a:r>
              <a:rPr lang="tr-TR" dirty="0" smtClean="0"/>
              <a:t>artırılmalıdır.</a:t>
            </a:r>
          </a:p>
        </p:txBody>
      </p:sp>
    </p:spTree>
    <p:extLst>
      <p:ext uri="{BB962C8B-B14F-4D97-AF65-F5344CB8AC3E}">
        <p14:creationId xmlns:p14="http://schemas.microsoft.com/office/powerpoint/2010/main" val="29975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Bir istismar durumunda ilk olarak yapılması gerekenler</a:t>
            </a:r>
          </a:p>
        </p:txBody>
      </p:sp>
      <p:sp>
        <p:nvSpPr>
          <p:cNvPr id="3" name="İçerik Yer Tutucusu 2"/>
          <p:cNvSpPr>
            <a:spLocks noGrp="1"/>
          </p:cNvSpPr>
          <p:nvPr>
            <p:ph idx="1"/>
          </p:nvPr>
        </p:nvSpPr>
        <p:spPr/>
        <p:txBody>
          <a:bodyPr/>
          <a:lstStyle/>
          <a:p>
            <a:r>
              <a:rPr lang="tr-TR" dirty="0"/>
              <a:t>Çocuğu istismar ortamından en kısa sürede uzaklaştırın</a:t>
            </a:r>
            <a:r>
              <a:rPr lang="tr-TR" dirty="0" smtClean="0"/>
              <a:t>.</a:t>
            </a:r>
          </a:p>
          <a:p>
            <a:r>
              <a:rPr lang="tr-TR" dirty="0" smtClean="0"/>
              <a:t>Çocuğa yardım edin.</a:t>
            </a:r>
          </a:p>
          <a:p>
            <a:r>
              <a:rPr lang="tr-TR" dirty="0" smtClean="0"/>
              <a:t>Bildirimde bulunun.</a:t>
            </a:r>
          </a:p>
          <a:p>
            <a:r>
              <a:rPr lang="tr-TR" dirty="0" smtClean="0"/>
              <a:t>Gizliliği sağlayın.</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258" y="2348880"/>
            <a:ext cx="4860032" cy="418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87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lstStyle/>
          <a:p>
            <a:pPr marL="0" indent="0" algn="just">
              <a:buNone/>
            </a:pPr>
            <a:r>
              <a:rPr lang="tr-TR" dirty="0" smtClean="0"/>
              <a:t>Cinsel istismarın en güçlü göstergelerinden biri çocuğun ifadesidir. Çocuk cinsel istismara uğradığını söylüyorsa, bunu ciddiye alın. Çocuğu korumak için kuşkularınızı bir kenara bırakın.</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924944"/>
            <a:ext cx="287655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46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260648"/>
            <a:ext cx="4038600" cy="5865515"/>
          </a:xfrm>
        </p:spPr>
        <p:txBody>
          <a:bodyPr/>
          <a:lstStyle/>
          <a:p>
            <a:pPr marL="0" indent="0">
              <a:buNone/>
            </a:pPr>
            <a:endParaRPr lang="tr-TR" dirty="0"/>
          </a:p>
        </p:txBody>
      </p:sp>
      <p:sp>
        <p:nvSpPr>
          <p:cNvPr id="4" name="İçerik Yer Tutucusu 3"/>
          <p:cNvSpPr>
            <a:spLocks noGrp="1"/>
          </p:cNvSpPr>
          <p:nvPr>
            <p:ph sz="half" idx="2"/>
          </p:nvPr>
        </p:nvSpPr>
        <p:spPr/>
        <p:txBody>
          <a:bodyPr/>
          <a:lstStyle/>
          <a:p>
            <a:endParaRPr lang="tr-T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91" y="-4491880"/>
            <a:ext cx="10229850" cy="1524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946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BİLDİRİM YÜKÜMLÜLÜĞÜ </a:t>
            </a:r>
          </a:p>
        </p:txBody>
      </p:sp>
      <p:sp>
        <p:nvSpPr>
          <p:cNvPr id="3" name="İçerik Yer Tutucusu 2"/>
          <p:cNvSpPr>
            <a:spLocks noGrp="1"/>
          </p:cNvSpPr>
          <p:nvPr>
            <p:ph idx="1"/>
          </p:nvPr>
        </p:nvSpPr>
        <p:spPr/>
        <p:txBody>
          <a:bodyPr/>
          <a:lstStyle/>
          <a:p>
            <a:pPr algn="just"/>
            <a:r>
              <a:rPr lang="tr-TR" dirty="0"/>
              <a:t>Suçu bildirme TCK 278., 279., 280. </a:t>
            </a:r>
            <a:r>
              <a:rPr lang="tr-TR" dirty="0" smtClean="0"/>
              <a:t>maddeler</a:t>
            </a:r>
          </a:p>
          <a:p>
            <a:pPr algn="just"/>
            <a:r>
              <a:rPr lang="tr-TR" dirty="0" smtClean="0"/>
              <a:t>TCK </a:t>
            </a:r>
            <a:r>
              <a:rPr lang="tr-TR" dirty="0"/>
              <a:t>98. madde </a:t>
            </a:r>
            <a:endParaRPr lang="tr-TR" dirty="0" smtClean="0"/>
          </a:p>
          <a:p>
            <a:pPr algn="just"/>
            <a:r>
              <a:rPr lang="tr-TR" dirty="0" smtClean="0"/>
              <a:t>SHÇEK </a:t>
            </a:r>
            <a:r>
              <a:rPr lang="tr-TR" dirty="0"/>
              <a:t>Kanunu 21. madde Çocuk Koruma Kanunu 6. madde</a:t>
            </a:r>
          </a:p>
        </p:txBody>
      </p:sp>
    </p:spTree>
    <p:extLst>
      <p:ext uri="{BB962C8B-B14F-4D97-AF65-F5344CB8AC3E}">
        <p14:creationId xmlns:p14="http://schemas.microsoft.com/office/powerpoint/2010/main" val="99695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TCK Madde 278</a:t>
            </a:r>
          </a:p>
        </p:txBody>
      </p:sp>
      <p:sp>
        <p:nvSpPr>
          <p:cNvPr id="3" name="İçerik Yer Tutucusu 2"/>
          <p:cNvSpPr>
            <a:spLocks noGrp="1"/>
          </p:cNvSpPr>
          <p:nvPr>
            <p:ph idx="1"/>
          </p:nvPr>
        </p:nvSpPr>
        <p:spPr/>
        <p:txBody>
          <a:bodyPr>
            <a:normAutofit fontScale="85000" lnSpcReduction="20000"/>
          </a:bodyPr>
          <a:lstStyle/>
          <a:p>
            <a:pPr marL="514350" indent="-514350" algn="just">
              <a:buFont typeface="+mj-lt"/>
              <a:buAutoNum type="arabicPeriod"/>
            </a:pPr>
            <a:r>
              <a:rPr lang="tr-TR" dirty="0" smtClean="0"/>
              <a:t>İşlenmekte </a:t>
            </a:r>
            <a:r>
              <a:rPr lang="tr-TR" dirty="0"/>
              <a:t>olan bir suçu yetkili makamlara bildirmeyen kişi, </a:t>
            </a:r>
            <a:r>
              <a:rPr lang="tr-TR" u="sng" dirty="0"/>
              <a:t>bir yıla kadar hapis cezası ile cezalandırılır</a:t>
            </a:r>
            <a:r>
              <a:rPr lang="tr-TR" u="sng" dirty="0" smtClean="0"/>
              <a:t>.</a:t>
            </a:r>
          </a:p>
          <a:p>
            <a:pPr marL="514350" indent="-514350" algn="just">
              <a:buFont typeface="+mj-lt"/>
              <a:buAutoNum type="arabicPeriod"/>
            </a:pPr>
            <a:r>
              <a:rPr lang="tr-TR" dirty="0" smtClean="0"/>
              <a:t>İşlenmiş </a:t>
            </a:r>
            <a:r>
              <a:rPr lang="tr-TR" dirty="0"/>
              <a:t>olmakla birlikte, sebebiyet verdiği neticelerin sınırlandırılması hâlen mümkün bulunan bir suçu yetkili makamlara bildirmeyen kişi, yukarıdaki fıkra hükmüne göre cezalandırılır. </a:t>
            </a:r>
          </a:p>
          <a:p>
            <a:pPr marL="514350" indent="-514350" algn="just">
              <a:buFont typeface="+mj-lt"/>
              <a:buAutoNum type="arabicPeriod"/>
            </a:pPr>
            <a:r>
              <a:rPr lang="tr-TR" dirty="0" smtClean="0"/>
              <a:t>Mağdurun on beş </a:t>
            </a:r>
            <a:r>
              <a:rPr lang="tr-TR" dirty="0"/>
              <a:t>yaşını bitirmemiş bir çocuk, bedensel veya ruhsal bakımdan özürlü olan ya da hamileliği nedeniyle kendisini savunamayacak durumda bulunan kimse olması hâlinde, </a:t>
            </a:r>
            <a:r>
              <a:rPr lang="tr-TR" u="sng" dirty="0"/>
              <a:t>yukarıdaki fıkralara göre verilecek ceza, yarı oranında artırılır</a:t>
            </a:r>
            <a:r>
              <a:rPr lang="tr-TR" dirty="0"/>
              <a:t>.</a:t>
            </a:r>
          </a:p>
        </p:txBody>
      </p:sp>
    </p:spTree>
    <p:extLst>
      <p:ext uri="{BB962C8B-B14F-4D97-AF65-F5344CB8AC3E}">
        <p14:creationId xmlns:p14="http://schemas.microsoft.com/office/powerpoint/2010/main" val="149514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TCK Madde 279</a:t>
            </a:r>
            <a:endParaRPr lang="tr-TR" dirty="0"/>
          </a:p>
        </p:txBody>
      </p:sp>
      <p:sp>
        <p:nvSpPr>
          <p:cNvPr id="3" name="İçerik Yer Tutucusu 2"/>
          <p:cNvSpPr>
            <a:spLocks noGrp="1"/>
          </p:cNvSpPr>
          <p:nvPr>
            <p:ph idx="1"/>
          </p:nvPr>
        </p:nvSpPr>
        <p:spPr/>
        <p:txBody>
          <a:bodyPr/>
          <a:lstStyle/>
          <a:p>
            <a:pPr algn="just"/>
            <a:r>
              <a:rPr lang="tr-TR" dirty="0" smtClean="0"/>
              <a:t>Kamu </a:t>
            </a:r>
            <a:r>
              <a:rPr lang="tr-TR" dirty="0"/>
              <a:t>adına soruşturma ve kovuşturmayı gerektiren bir suçun işlendiğini göreviyle bağlantılı olarak öğrenip de yetkili makamlara bildirimde bulunmayı ihmal eden veya bu hususta gecikme gösteren kamu görevlisi, </a:t>
            </a:r>
            <a:r>
              <a:rPr lang="tr-TR" u="sng" dirty="0"/>
              <a:t>altı aydan iki yıla kadar hapis cezası ile cezalandırılır.</a:t>
            </a:r>
          </a:p>
        </p:txBody>
      </p:sp>
    </p:spTree>
    <p:extLst>
      <p:ext uri="{BB962C8B-B14F-4D97-AF65-F5344CB8AC3E}">
        <p14:creationId xmlns:p14="http://schemas.microsoft.com/office/powerpoint/2010/main" val="313268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accent6">
                    <a:lumMod val="50000"/>
                  </a:schemeClr>
                </a:solidFill>
              </a:rPr>
              <a:t>DİKKAT!</a:t>
            </a:r>
            <a:endParaRPr lang="tr-TR" dirty="0">
              <a:solidFill>
                <a:schemeClr val="accent6">
                  <a:lumMod val="50000"/>
                </a:schemeClr>
              </a:solidFill>
            </a:endParaRPr>
          </a:p>
        </p:txBody>
      </p:sp>
      <p:sp>
        <p:nvSpPr>
          <p:cNvPr id="3" name="İçerik Yer Tutucusu 2"/>
          <p:cNvSpPr>
            <a:spLocks noGrp="1"/>
          </p:cNvSpPr>
          <p:nvPr>
            <p:ph idx="1"/>
          </p:nvPr>
        </p:nvSpPr>
        <p:spPr/>
        <p:txBody>
          <a:bodyPr/>
          <a:lstStyle/>
          <a:p>
            <a:pPr algn="just"/>
            <a:r>
              <a:rPr lang="tr-TR" b="1" dirty="0" smtClean="0">
                <a:solidFill>
                  <a:schemeClr val="accent6">
                    <a:lumMod val="75000"/>
                  </a:schemeClr>
                </a:solidFill>
              </a:rPr>
              <a:t>İstismarı bildirme suçlama değildir, düşüncenin dile getirilmesi ve durumun soruşturulmasının istenmesidir.</a:t>
            </a:r>
          </a:p>
          <a:p>
            <a:pPr algn="just"/>
            <a:r>
              <a:rPr lang="tr-TR" b="1" dirty="0" smtClean="0">
                <a:solidFill>
                  <a:schemeClr val="accent6">
                    <a:lumMod val="75000"/>
                  </a:schemeClr>
                </a:solidFill>
              </a:rPr>
              <a:t>Cinsel istismar şüphesi, rapor hazırlanması için yeterlidir. Kanıt bulmanız gerekmez.</a:t>
            </a:r>
            <a:endParaRPr lang="tr-TR" b="1" dirty="0">
              <a:solidFill>
                <a:schemeClr val="accent6">
                  <a:lumMod val="75000"/>
                </a:schemeClr>
              </a:solidFill>
            </a:endParaRPr>
          </a:p>
        </p:txBody>
      </p:sp>
    </p:spTree>
    <p:extLst>
      <p:ext uri="{BB962C8B-B14F-4D97-AF65-F5344CB8AC3E}">
        <p14:creationId xmlns:p14="http://schemas.microsoft.com/office/powerpoint/2010/main" val="176261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3839"/>
            <a:ext cx="9144000" cy="665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51519" y="5517232"/>
            <a:ext cx="8892481" cy="830997"/>
          </a:xfrm>
          <a:prstGeom prst="rect">
            <a:avLst/>
          </a:prstGeom>
          <a:noFill/>
        </p:spPr>
        <p:txBody>
          <a:bodyPr wrap="square" rtlCol="0">
            <a:spAutoFit/>
          </a:bodyPr>
          <a:lstStyle/>
          <a:p>
            <a:pPr algn="just"/>
            <a:r>
              <a:rPr lang="tr-TR" sz="2400" b="1" dirty="0">
                <a:solidFill>
                  <a:schemeClr val="bg1"/>
                </a:solidFill>
              </a:rPr>
              <a:t>İstismarın varlığına dair kanıt aramak çoğu zaman, zaman kaybına, delillerin karartılmasına ya da yok olmasına olanak tanır.</a:t>
            </a:r>
            <a:endParaRPr lang="tr-TR" sz="2400" b="1" dirty="0">
              <a:solidFill>
                <a:schemeClr val="bg1"/>
              </a:solidFill>
            </a:endParaRPr>
          </a:p>
        </p:txBody>
      </p:sp>
    </p:spTree>
    <p:extLst>
      <p:ext uri="{BB962C8B-B14F-4D97-AF65-F5344CB8AC3E}">
        <p14:creationId xmlns:p14="http://schemas.microsoft.com/office/powerpoint/2010/main" val="514132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930850159"/>
              </p:ext>
            </p:extLst>
          </p:nvPr>
        </p:nvGraphicFramePr>
        <p:xfrm>
          <a:off x="467544" y="1484784"/>
          <a:ext cx="8352928" cy="4837096"/>
        </p:xfrm>
        <a:graphic>
          <a:graphicData uri="http://schemas.openxmlformats.org/drawingml/2006/table">
            <a:tbl>
              <a:tblPr firstRow="1" firstCol="1" bandRow="1">
                <a:tableStyleId>{5C22544A-7EE6-4342-B048-85BDC9FD1C3A}</a:tableStyleId>
              </a:tblPr>
              <a:tblGrid>
                <a:gridCol w="2216817"/>
                <a:gridCol w="6136111"/>
              </a:tblGrid>
              <a:tr h="358131">
                <a:tc gridSpan="2">
                  <a:txBody>
                    <a:bodyPr/>
                    <a:lstStyle/>
                    <a:p>
                      <a:pPr>
                        <a:lnSpc>
                          <a:spcPct val="107000"/>
                        </a:lnSpc>
                        <a:spcAft>
                          <a:spcPts val="0"/>
                        </a:spcAft>
                      </a:pPr>
                      <a:r>
                        <a:rPr lang="tr-TR" sz="2000" dirty="0">
                          <a:effectLst/>
                        </a:rPr>
                        <a:t>KİŞİSEL BİLGİLER</a:t>
                      </a:r>
                      <a:endParaRPr lang="tr-TR" sz="2000" dirty="0">
                        <a:effectLst/>
                        <a:latin typeface="Calibri"/>
                        <a:ea typeface="Calibri"/>
                        <a:cs typeface="Times New Roman"/>
                      </a:endParaRPr>
                    </a:p>
                  </a:txBody>
                  <a:tcPr marL="68580" marR="68580" marT="0" marB="0"/>
                </a:tc>
                <a:tc hMerge="1">
                  <a:txBody>
                    <a:bodyPr/>
                    <a:lstStyle/>
                    <a:p>
                      <a:endParaRPr lang="tr-TR"/>
                    </a:p>
                  </a:txBody>
                  <a:tcPr/>
                </a:tc>
              </a:tr>
              <a:tr h="502709">
                <a:tc>
                  <a:txBody>
                    <a:bodyPr/>
                    <a:lstStyle/>
                    <a:p>
                      <a:pPr>
                        <a:lnSpc>
                          <a:spcPct val="107000"/>
                        </a:lnSpc>
                        <a:spcAft>
                          <a:spcPts val="0"/>
                        </a:spcAft>
                      </a:pPr>
                      <a:r>
                        <a:rPr lang="tr-TR" sz="2000">
                          <a:effectLst/>
                        </a:rPr>
                        <a:t>T.C. Kimlik No</a:t>
                      </a:r>
                      <a:endParaRPr lang="tr-TR" sz="2000">
                        <a:effectLst/>
                        <a:latin typeface="Calibri"/>
                        <a:ea typeface="Calibri"/>
                        <a:cs typeface="Times New Roman"/>
                      </a:endParaRPr>
                    </a:p>
                  </a:txBody>
                  <a:tcPr marL="68580" marR="68580" marT="0" marB="0"/>
                </a:tc>
                <a:tc>
                  <a:txBody>
                    <a:bodyPr/>
                    <a:lstStyle/>
                    <a:p>
                      <a:pPr>
                        <a:lnSpc>
                          <a:spcPct val="107000"/>
                        </a:lnSpc>
                        <a:spcAft>
                          <a:spcPts val="0"/>
                        </a:spcAft>
                      </a:pPr>
                      <a:r>
                        <a:rPr lang="tr-TR" sz="2000">
                          <a:effectLst/>
                        </a:rPr>
                        <a:t> </a:t>
                      </a:r>
                      <a:endParaRPr lang="tr-TR" sz="2000">
                        <a:effectLst/>
                        <a:latin typeface="Calibri"/>
                        <a:ea typeface="Calibri"/>
                        <a:cs typeface="Times New Roman"/>
                      </a:endParaRPr>
                    </a:p>
                  </a:txBody>
                  <a:tcPr marL="68580" marR="68580" marT="0" marB="0"/>
                </a:tc>
              </a:tr>
              <a:tr h="547807">
                <a:tc>
                  <a:txBody>
                    <a:bodyPr/>
                    <a:lstStyle/>
                    <a:p>
                      <a:pPr>
                        <a:lnSpc>
                          <a:spcPct val="107000"/>
                        </a:lnSpc>
                        <a:spcAft>
                          <a:spcPts val="0"/>
                        </a:spcAft>
                      </a:pPr>
                      <a:r>
                        <a:rPr lang="tr-TR" sz="2000" dirty="0">
                          <a:effectLst/>
                        </a:rPr>
                        <a:t>Ad-</a:t>
                      </a:r>
                      <a:r>
                        <a:rPr lang="tr-TR" sz="2000" dirty="0" err="1">
                          <a:effectLst/>
                        </a:rPr>
                        <a:t>Soyad</a:t>
                      </a:r>
                      <a:endParaRPr lang="tr-TR" sz="2000" dirty="0">
                        <a:effectLst/>
                        <a:latin typeface="Calibri"/>
                        <a:ea typeface="Calibri"/>
                        <a:cs typeface="Times New Roman"/>
                      </a:endParaRPr>
                    </a:p>
                  </a:txBody>
                  <a:tcPr marL="68580" marR="68580" marT="0" marB="0"/>
                </a:tc>
                <a:tc>
                  <a:txBody>
                    <a:bodyPr/>
                    <a:lstStyle/>
                    <a:p>
                      <a:pPr>
                        <a:lnSpc>
                          <a:spcPct val="107000"/>
                        </a:lnSpc>
                        <a:spcAft>
                          <a:spcPts val="0"/>
                        </a:spcAft>
                      </a:pPr>
                      <a:r>
                        <a:rPr lang="tr-TR" sz="2000" dirty="0">
                          <a:effectLst/>
                        </a:rPr>
                        <a:t> </a:t>
                      </a:r>
                      <a:endParaRPr lang="tr-TR" sz="2000" dirty="0">
                        <a:effectLst/>
                        <a:latin typeface="Calibri"/>
                        <a:ea typeface="Calibri"/>
                        <a:cs typeface="Times New Roman"/>
                      </a:endParaRPr>
                    </a:p>
                  </a:txBody>
                  <a:tcPr marL="68580" marR="68580" marT="0" marB="0"/>
                </a:tc>
              </a:tr>
              <a:tr h="554439">
                <a:tc>
                  <a:txBody>
                    <a:bodyPr/>
                    <a:lstStyle/>
                    <a:p>
                      <a:pPr>
                        <a:lnSpc>
                          <a:spcPct val="107000"/>
                        </a:lnSpc>
                        <a:spcAft>
                          <a:spcPts val="0"/>
                        </a:spcAft>
                      </a:pPr>
                      <a:r>
                        <a:rPr lang="tr-TR" sz="2000">
                          <a:effectLst/>
                        </a:rPr>
                        <a:t>Doğum Yeri-Tarihi</a:t>
                      </a:r>
                      <a:endParaRPr lang="tr-TR" sz="2000">
                        <a:effectLst/>
                        <a:latin typeface="Calibri"/>
                        <a:ea typeface="Calibri"/>
                        <a:cs typeface="Times New Roman"/>
                      </a:endParaRPr>
                    </a:p>
                  </a:txBody>
                  <a:tcPr marL="68580" marR="68580" marT="0" marB="0"/>
                </a:tc>
                <a:tc>
                  <a:txBody>
                    <a:bodyPr/>
                    <a:lstStyle/>
                    <a:p>
                      <a:pPr>
                        <a:lnSpc>
                          <a:spcPct val="107000"/>
                        </a:lnSpc>
                        <a:spcAft>
                          <a:spcPts val="0"/>
                        </a:spcAft>
                      </a:pPr>
                      <a:r>
                        <a:rPr lang="tr-TR" sz="2000">
                          <a:effectLst/>
                        </a:rPr>
                        <a:t> </a:t>
                      </a:r>
                      <a:endParaRPr lang="tr-TR" sz="2000">
                        <a:effectLst/>
                        <a:latin typeface="Calibri"/>
                        <a:ea typeface="Calibri"/>
                        <a:cs typeface="Times New Roman"/>
                      </a:endParaRPr>
                    </a:p>
                  </a:txBody>
                  <a:tcPr marL="68580" marR="68580" marT="0" marB="0"/>
                </a:tc>
              </a:tr>
              <a:tr h="561072">
                <a:tc>
                  <a:txBody>
                    <a:bodyPr/>
                    <a:lstStyle/>
                    <a:p>
                      <a:pPr>
                        <a:lnSpc>
                          <a:spcPct val="107000"/>
                        </a:lnSpc>
                        <a:spcAft>
                          <a:spcPts val="0"/>
                        </a:spcAft>
                      </a:pPr>
                      <a:r>
                        <a:rPr lang="tr-TR" sz="2000" dirty="0">
                          <a:effectLst/>
                        </a:rPr>
                        <a:t>Cinsiyet</a:t>
                      </a:r>
                      <a:endParaRPr lang="tr-TR" sz="2000" dirty="0">
                        <a:effectLst/>
                        <a:latin typeface="Calibri"/>
                        <a:ea typeface="Calibri"/>
                        <a:cs typeface="Times New Roman"/>
                      </a:endParaRPr>
                    </a:p>
                  </a:txBody>
                  <a:tcPr marL="68580" marR="68580" marT="0" marB="0"/>
                </a:tc>
                <a:tc>
                  <a:txBody>
                    <a:bodyPr/>
                    <a:lstStyle/>
                    <a:p>
                      <a:pPr>
                        <a:lnSpc>
                          <a:spcPct val="107000"/>
                        </a:lnSpc>
                        <a:spcAft>
                          <a:spcPts val="0"/>
                        </a:spcAft>
                      </a:pPr>
                      <a:r>
                        <a:rPr lang="tr-TR" sz="2000">
                          <a:effectLst/>
                        </a:rPr>
                        <a:t> </a:t>
                      </a:r>
                      <a:endParaRPr lang="tr-TR" sz="2000">
                        <a:effectLst/>
                        <a:latin typeface="Calibri"/>
                        <a:ea typeface="Calibri"/>
                        <a:cs typeface="Times New Roman"/>
                      </a:endParaRPr>
                    </a:p>
                  </a:txBody>
                  <a:tcPr marL="68580" marR="68580" marT="0" marB="0"/>
                </a:tc>
              </a:tr>
              <a:tr h="551787">
                <a:tc>
                  <a:txBody>
                    <a:bodyPr/>
                    <a:lstStyle/>
                    <a:p>
                      <a:pPr>
                        <a:lnSpc>
                          <a:spcPct val="107000"/>
                        </a:lnSpc>
                        <a:spcAft>
                          <a:spcPts val="0"/>
                        </a:spcAft>
                      </a:pPr>
                      <a:r>
                        <a:rPr lang="tr-TR" sz="2000">
                          <a:effectLst/>
                        </a:rPr>
                        <a:t>Adres</a:t>
                      </a:r>
                      <a:endParaRPr lang="tr-TR" sz="2000">
                        <a:effectLst/>
                        <a:latin typeface="Calibri"/>
                        <a:ea typeface="Calibri"/>
                        <a:cs typeface="Times New Roman"/>
                      </a:endParaRPr>
                    </a:p>
                  </a:txBody>
                  <a:tcPr marL="68580" marR="68580" marT="0" marB="0"/>
                </a:tc>
                <a:tc>
                  <a:txBody>
                    <a:bodyPr/>
                    <a:lstStyle/>
                    <a:p>
                      <a:pPr>
                        <a:lnSpc>
                          <a:spcPct val="107000"/>
                        </a:lnSpc>
                        <a:spcAft>
                          <a:spcPts val="0"/>
                        </a:spcAft>
                      </a:pPr>
                      <a:r>
                        <a:rPr lang="tr-TR" sz="2000">
                          <a:effectLst/>
                        </a:rPr>
                        <a:t> </a:t>
                      </a:r>
                      <a:endParaRPr lang="tr-TR" sz="2000">
                        <a:effectLst/>
                        <a:latin typeface="Calibri"/>
                        <a:ea typeface="Calibri"/>
                        <a:cs typeface="Times New Roman"/>
                      </a:endParaRPr>
                    </a:p>
                  </a:txBody>
                  <a:tcPr marL="68580" marR="68580" marT="0" marB="0"/>
                </a:tc>
              </a:tr>
              <a:tr h="541175">
                <a:tc>
                  <a:txBody>
                    <a:bodyPr/>
                    <a:lstStyle/>
                    <a:p>
                      <a:pPr>
                        <a:lnSpc>
                          <a:spcPct val="107000"/>
                        </a:lnSpc>
                        <a:spcAft>
                          <a:spcPts val="0"/>
                        </a:spcAft>
                      </a:pPr>
                      <a:r>
                        <a:rPr lang="tr-TR" sz="2000">
                          <a:effectLst/>
                        </a:rPr>
                        <a:t>Veli Ad Soyad</a:t>
                      </a:r>
                      <a:endParaRPr lang="tr-TR" sz="2000">
                        <a:effectLst/>
                        <a:latin typeface="Calibri"/>
                        <a:ea typeface="Calibri"/>
                        <a:cs typeface="Times New Roman"/>
                      </a:endParaRPr>
                    </a:p>
                  </a:txBody>
                  <a:tcPr marL="68580" marR="68580" marT="0" marB="0"/>
                </a:tc>
                <a:tc>
                  <a:txBody>
                    <a:bodyPr/>
                    <a:lstStyle/>
                    <a:p>
                      <a:pPr>
                        <a:lnSpc>
                          <a:spcPct val="107000"/>
                        </a:lnSpc>
                        <a:spcAft>
                          <a:spcPts val="0"/>
                        </a:spcAft>
                      </a:pPr>
                      <a:r>
                        <a:rPr lang="tr-TR" sz="2000">
                          <a:effectLst/>
                        </a:rPr>
                        <a:t> </a:t>
                      </a:r>
                      <a:endParaRPr lang="tr-TR" sz="2000">
                        <a:effectLst/>
                        <a:latin typeface="Calibri"/>
                        <a:ea typeface="Calibri"/>
                        <a:cs typeface="Times New Roman"/>
                      </a:endParaRPr>
                    </a:p>
                  </a:txBody>
                  <a:tcPr marL="68580" marR="68580" marT="0" marB="0"/>
                </a:tc>
              </a:tr>
              <a:tr h="567704">
                <a:tc>
                  <a:txBody>
                    <a:bodyPr/>
                    <a:lstStyle/>
                    <a:p>
                      <a:pPr>
                        <a:lnSpc>
                          <a:spcPct val="107000"/>
                        </a:lnSpc>
                        <a:spcAft>
                          <a:spcPts val="0"/>
                        </a:spcAft>
                      </a:pPr>
                      <a:r>
                        <a:rPr lang="tr-TR" sz="2000">
                          <a:effectLst/>
                        </a:rPr>
                        <a:t>Veli Telefon Numarası</a:t>
                      </a:r>
                      <a:endParaRPr lang="tr-TR" sz="2000">
                        <a:effectLst/>
                        <a:latin typeface="Calibri"/>
                        <a:ea typeface="Calibri"/>
                        <a:cs typeface="Times New Roman"/>
                      </a:endParaRPr>
                    </a:p>
                  </a:txBody>
                  <a:tcPr marL="68580" marR="68580" marT="0" marB="0"/>
                </a:tc>
                <a:tc>
                  <a:txBody>
                    <a:bodyPr/>
                    <a:lstStyle/>
                    <a:p>
                      <a:pPr>
                        <a:lnSpc>
                          <a:spcPct val="107000"/>
                        </a:lnSpc>
                        <a:spcAft>
                          <a:spcPts val="0"/>
                        </a:spcAft>
                      </a:pPr>
                      <a:r>
                        <a:rPr lang="tr-TR" sz="2000">
                          <a:effectLst/>
                        </a:rPr>
                        <a:t> </a:t>
                      </a:r>
                      <a:endParaRPr lang="tr-TR" sz="2000">
                        <a:effectLst/>
                        <a:latin typeface="Calibri"/>
                        <a:ea typeface="Calibri"/>
                        <a:cs typeface="Times New Roman"/>
                      </a:endParaRPr>
                    </a:p>
                  </a:txBody>
                  <a:tcPr marL="68580" marR="68580" marT="0" marB="0"/>
                </a:tc>
              </a:tr>
              <a:tr h="567704">
                <a:tc>
                  <a:txBody>
                    <a:bodyPr/>
                    <a:lstStyle/>
                    <a:p>
                      <a:pPr>
                        <a:lnSpc>
                          <a:spcPct val="107000"/>
                        </a:lnSpc>
                        <a:spcAft>
                          <a:spcPts val="0"/>
                        </a:spcAft>
                      </a:pPr>
                      <a:r>
                        <a:rPr lang="tr-TR" sz="2000">
                          <a:effectLst/>
                        </a:rPr>
                        <a:t>Okul Adı</a:t>
                      </a:r>
                      <a:endParaRPr lang="tr-TR" sz="2000">
                        <a:effectLst/>
                        <a:latin typeface="Calibri"/>
                        <a:ea typeface="Calibri"/>
                        <a:cs typeface="Times New Roman"/>
                      </a:endParaRPr>
                    </a:p>
                  </a:txBody>
                  <a:tcPr marL="68580" marR="68580" marT="0" marB="0"/>
                </a:tc>
                <a:tc>
                  <a:txBody>
                    <a:bodyPr/>
                    <a:lstStyle/>
                    <a:p>
                      <a:pPr>
                        <a:lnSpc>
                          <a:spcPct val="107000"/>
                        </a:lnSpc>
                        <a:spcAft>
                          <a:spcPts val="0"/>
                        </a:spcAft>
                      </a:pPr>
                      <a:r>
                        <a:rPr lang="tr-TR" sz="2000" dirty="0">
                          <a:effectLst/>
                        </a:rPr>
                        <a:t> </a:t>
                      </a:r>
                      <a:endParaRPr lang="tr-TR" sz="2000" dirty="0">
                        <a:effectLst/>
                        <a:latin typeface="Calibri"/>
                        <a:ea typeface="Calibri"/>
                        <a:cs typeface="Times New Roman"/>
                      </a:endParaRPr>
                    </a:p>
                  </a:txBody>
                  <a:tcPr marL="68580" marR="68580" marT="0" marB="0"/>
                </a:tc>
              </a:tr>
            </a:tbl>
          </a:graphicData>
        </a:graphic>
      </p:graphicFrame>
      <p:sp>
        <p:nvSpPr>
          <p:cNvPr id="6" name="Metin kutusu 5"/>
          <p:cNvSpPr txBox="1"/>
          <p:nvPr/>
        </p:nvSpPr>
        <p:spPr>
          <a:xfrm>
            <a:off x="467544" y="260648"/>
            <a:ext cx="8496944" cy="707886"/>
          </a:xfrm>
          <a:prstGeom prst="rect">
            <a:avLst/>
          </a:prstGeom>
          <a:noFill/>
        </p:spPr>
        <p:txBody>
          <a:bodyPr wrap="square" rtlCol="0">
            <a:spAutoFit/>
          </a:bodyPr>
          <a:lstStyle/>
          <a:p>
            <a:pPr algn="ctr"/>
            <a:r>
              <a:rPr lang="tr-TR" sz="4000" b="1" dirty="0" smtClean="0">
                <a:solidFill>
                  <a:schemeClr val="accent1">
                    <a:lumMod val="50000"/>
                  </a:schemeClr>
                </a:solidFill>
              </a:rPr>
              <a:t>DURUM DEĞERLENDİRME RAPORU</a:t>
            </a:r>
            <a:endParaRPr lang="tr-TR" sz="4000" b="1" dirty="0">
              <a:solidFill>
                <a:schemeClr val="accent1">
                  <a:lumMod val="50000"/>
                </a:schemeClr>
              </a:solidFill>
            </a:endParaRPr>
          </a:p>
        </p:txBody>
      </p:sp>
    </p:spTree>
    <p:extLst>
      <p:ext uri="{BB962C8B-B14F-4D97-AF65-F5344CB8AC3E}">
        <p14:creationId xmlns:p14="http://schemas.microsoft.com/office/powerpoint/2010/main" val="826447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4648200" y="1268760"/>
            <a:ext cx="4038600" cy="4857403"/>
          </a:xfrm>
        </p:spPr>
        <p:txBody>
          <a:bodyPr>
            <a:normAutofit fontScale="92500" lnSpcReduction="10000"/>
          </a:bodyPr>
          <a:lstStyle/>
          <a:p>
            <a:pPr algn="just"/>
            <a:r>
              <a:rPr lang="tr-TR" dirty="0"/>
              <a:t>Çocuğa kötü muamele dünyanın her yerinde görülen çok ciddi bir sorundur.</a:t>
            </a:r>
          </a:p>
          <a:p>
            <a:pPr algn="just"/>
            <a:r>
              <a:rPr lang="tr-TR" dirty="0"/>
              <a:t>Kötü muamelenin tipi, cinsiyet, coğrafi bölge ve diğer faktörlere bağlı olarak değişmekle birlikte, %35’e kadar görüldüğü tahmin edilmektedir. (</a:t>
            </a:r>
            <a:r>
              <a:rPr lang="tr-TR" dirty="0" err="1"/>
              <a:t>Gilbert</a:t>
            </a:r>
            <a:r>
              <a:rPr lang="tr-TR" dirty="0"/>
              <a:t> ve ark., 2004)</a:t>
            </a:r>
          </a:p>
          <a:p>
            <a:endParaRPr lang="tr-TR"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4100264" cy="468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00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2062544967"/>
              </p:ext>
            </p:extLst>
          </p:nvPr>
        </p:nvGraphicFramePr>
        <p:xfrm>
          <a:off x="251520" y="332656"/>
          <a:ext cx="8568952" cy="6120680"/>
        </p:xfrm>
        <a:graphic>
          <a:graphicData uri="http://schemas.openxmlformats.org/drawingml/2006/table">
            <a:tbl>
              <a:tblPr firstRow="1" firstCol="1" bandRow="1">
                <a:tableStyleId>{5C22544A-7EE6-4342-B048-85BDC9FD1C3A}</a:tableStyleId>
              </a:tblPr>
              <a:tblGrid>
                <a:gridCol w="2274149"/>
                <a:gridCol w="6294803"/>
              </a:tblGrid>
              <a:tr h="350310">
                <a:tc gridSpan="2">
                  <a:txBody>
                    <a:bodyPr/>
                    <a:lstStyle/>
                    <a:p>
                      <a:pPr>
                        <a:lnSpc>
                          <a:spcPct val="107000"/>
                        </a:lnSpc>
                        <a:spcAft>
                          <a:spcPts val="0"/>
                        </a:spcAft>
                      </a:pPr>
                      <a:r>
                        <a:rPr lang="tr-TR" sz="2000">
                          <a:effectLst/>
                        </a:rPr>
                        <a:t>DİĞER BİLGİLER</a:t>
                      </a:r>
                      <a:endParaRPr lang="tr-TR" sz="2000">
                        <a:effectLst/>
                        <a:latin typeface="Calibri"/>
                        <a:ea typeface="Calibri"/>
                        <a:cs typeface="Times New Roman"/>
                      </a:endParaRPr>
                    </a:p>
                  </a:txBody>
                  <a:tcPr marL="68580" marR="68580" marT="0" marB="0"/>
                </a:tc>
                <a:tc hMerge="1">
                  <a:txBody>
                    <a:bodyPr/>
                    <a:lstStyle/>
                    <a:p>
                      <a:endParaRPr lang="tr-TR"/>
                    </a:p>
                  </a:txBody>
                  <a:tcPr/>
                </a:tc>
              </a:tr>
              <a:tr h="1816418">
                <a:tc>
                  <a:txBody>
                    <a:bodyPr/>
                    <a:lstStyle/>
                    <a:p>
                      <a:pPr>
                        <a:lnSpc>
                          <a:spcPct val="107000"/>
                        </a:lnSpc>
                        <a:spcAft>
                          <a:spcPts val="0"/>
                        </a:spcAft>
                      </a:pPr>
                      <a:r>
                        <a:rPr lang="tr-TR" sz="2000">
                          <a:effectLst/>
                        </a:rPr>
                        <a:t>Durum Özeti</a:t>
                      </a:r>
                      <a:endParaRPr lang="tr-TR" sz="2000">
                        <a:effectLst/>
                        <a:latin typeface="Calibri"/>
                        <a:ea typeface="Calibri"/>
                        <a:cs typeface="Times New Roman"/>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a:t>
                      </a:r>
                    </a:p>
                    <a:p>
                      <a:pPr>
                        <a:lnSpc>
                          <a:spcPct val="107000"/>
                        </a:lnSpc>
                        <a:spcAft>
                          <a:spcPts val="0"/>
                        </a:spcAft>
                      </a:pPr>
                      <a:r>
                        <a:rPr lang="tr-TR" sz="2000" dirty="0">
                          <a:effectLst/>
                        </a:rPr>
                        <a:t> </a:t>
                      </a:r>
                    </a:p>
                    <a:p>
                      <a:pPr>
                        <a:lnSpc>
                          <a:spcPct val="107000"/>
                        </a:lnSpc>
                        <a:spcAft>
                          <a:spcPts val="0"/>
                        </a:spcAft>
                      </a:pPr>
                      <a:r>
                        <a:rPr lang="tr-TR" sz="2000" dirty="0">
                          <a:effectLst/>
                        </a:rPr>
                        <a:t> </a:t>
                      </a:r>
                    </a:p>
                    <a:p>
                      <a:pPr>
                        <a:lnSpc>
                          <a:spcPct val="107000"/>
                        </a:lnSpc>
                        <a:spcAft>
                          <a:spcPts val="0"/>
                        </a:spcAft>
                      </a:pPr>
                      <a:r>
                        <a:rPr lang="tr-TR" sz="2000" dirty="0">
                          <a:effectLst/>
                        </a:rPr>
                        <a:t> </a:t>
                      </a:r>
                      <a:endParaRPr lang="tr-TR" sz="2000" dirty="0">
                        <a:effectLst/>
                        <a:latin typeface="Calibri"/>
                        <a:ea typeface="Calibri"/>
                        <a:cs typeface="Times New Roman"/>
                      </a:endParaRPr>
                    </a:p>
                  </a:txBody>
                  <a:tcPr marL="68580" marR="68580" marT="0" marB="0"/>
                </a:tc>
              </a:tr>
              <a:tr h="952322">
                <a:tc>
                  <a:txBody>
                    <a:bodyPr/>
                    <a:lstStyle/>
                    <a:p>
                      <a:pPr>
                        <a:lnSpc>
                          <a:spcPct val="107000"/>
                        </a:lnSpc>
                        <a:spcAft>
                          <a:spcPts val="0"/>
                        </a:spcAft>
                      </a:pPr>
                      <a:r>
                        <a:rPr lang="tr-TR" sz="2000" dirty="0">
                          <a:effectLst/>
                        </a:rPr>
                        <a:t>Kişilik Özellikleri</a:t>
                      </a:r>
                      <a:endParaRPr lang="tr-TR" sz="2000" dirty="0">
                        <a:effectLst/>
                        <a:latin typeface="Calibri"/>
                        <a:ea typeface="Calibri"/>
                        <a:cs typeface="Times New Roman"/>
                      </a:endParaRPr>
                    </a:p>
                  </a:txBody>
                  <a:tcPr marL="68580" marR="68580" marT="0" marB="0"/>
                </a:tc>
                <a:tc>
                  <a:txBody>
                    <a:bodyPr/>
                    <a:lstStyle/>
                    <a:p>
                      <a:pPr>
                        <a:lnSpc>
                          <a:spcPct val="107000"/>
                        </a:lnSpc>
                        <a:spcAft>
                          <a:spcPts val="0"/>
                        </a:spcAft>
                      </a:pPr>
                      <a:r>
                        <a:rPr lang="tr-TR" sz="2000">
                          <a:effectLst/>
                        </a:rPr>
                        <a:t> </a:t>
                      </a:r>
                      <a:endParaRPr lang="tr-TR" sz="2000">
                        <a:effectLst/>
                        <a:latin typeface="Calibri"/>
                        <a:ea typeface="Calibri"/>
                        <a:cs typeface="Times New Roman"/>
                      </a:endParaRPr>
                    </a:p>
                  </a:txBody>
                  <a:tcPr marL="68580" marR="68580" marT="0" marB="0"/>
                </a:tc>
              </a:tr>
              <a:tr h="716837">
                <a:tc>
                  <a:txBody>
                    <a:bodyPr/>
                    <a:lstStyle/>
                    <a:p>
                      <a:pPr>
                        <a:lnSpc>
                          <a:spcPct val="107000"/>
                        </a:lnSpc>
                        <a:spcAft>
                          <a:spcPts val="0"/>
                        </a:spcAft>
                      </a:pPr>
                      <a:r>
                        <a:rPr lang="tr-TR" sz="2000">
                          <a:effectLst/>
                        </a:rPr>
                        <a:t>Herhangi Bir İşte Çalışıyor Mu?</a:t>
                      </a:r>
                      <a:endParaRPr lang="tr-TR" sz="2000">
                        <a:effectLst/>
                        <a:latin typeface="Calibri"/>
                        <a:ea typeface="Calibri"/>
                        <a:cs typeface="Times New Roman"/>
                      </a:endParaRPr>
                    </a:p>
                  </a:txBody>
                  <a:tcPr marL="68580" marR="68580" marT="0" marB="0"/>
                </a:tc>
                <a:tc>
                  <a:txBody>
                    <a:bodyPr/>
                    <a:lstStyle/>
                    <a:p>
                      <a:pPr>
                        <a:lnSpc>
                          <a:spcPct val="107000"/>
                        </a:lnSpc>
                        <a:spcAft>
                          <a:spcPts val="0"/>
                        </a:spcAft>
                      </a:pPr>
                      <a:r>
                        <a:rPr lang="tr-TR" sz="2000">
                          <a:effectLst/>
                        </a:rPr>
                        <a:t> </a:t>
                      </a:r>
                      <a:endParaRPr lang="tr-TR" sz="2000">
                        <a:effectLst/>
                        <a:latin typeface="Calibri"/>
                        <a:ea typeface="Calibri"/>
                        <a:cs typeface="Times New Roman"/>
                      </a:endParaRPr>
                    </a:p>
                  </a:txBody>
                  <a:tcPr marL="68580" marR="68580" marT="0" marB="0"/>
                </a:tc>
              </a:tr>
              <a:tr h="664290">
                <a:tc>
                  <a:txBody>
                    <a:bodyPr/>
                    <a:lstStyle/>
                    <a:p>
                      <a:pPr>
                        <a:lnSpc>
                          <a:spcPct val="107000"/>
                        </a:lnSpc>
                        <a:spcAft>
                          <a:spcPts val="0"/>
                        </a:spcAft>
                      </a:pPr>
                      <a:r>
                        <a:rPr lang="tr-TR" sz="2000">
                          <a:effectLst/>
                        </a:rPr>
                        <a:t>Ekonomik Durumu</a:t>
                      </a:r>
                      <a:endParaRPr lang="tr-TR" sz="2000">
                        <a:effectLst/>
                        <a:latin typeface="Calibri"/>
                        <a:ea typeface="Calibri"/>
                        <a:cs typeface="Times New Roman"/>
                      </a:endParaRPr>
                    </a:p>
                  </a:txBody>
                  <a:tcPr marL="68580" marR="68580" marT="0" marB="0"/>
                </a:tc>
                <a:tc>
                  <a:txBody>
                    <a:bodyPr/>
                    <a:lstStyle/>
                    <a:p>
                      <a:pPr>
                        <a:lnSpc>
                          <a:spcPct val="107000"/>
                        </a:lnSpc>
                        <a:spcAft>
                          <a:spcPts val="0"/>
                        </a:spcAft>
                      </a:pPr>
                      <a:r>
                        <a:rPr lang="tr-TR" sz="2000">
                          <a:effectLst/>
                        </a:rPr>
                        <a:t> </a:t>
                      </a:r>
                      <a:endParaRPr lang="tr-TR" sz="2000">
                        <a:effectLst/>
                        <a:latin typeface="Calibri"/>
                        <a:ea typeface="Calibri"/>
                        <a:cs typeface="Times New Roman"/>
                      </a:endParaRPr>
                    </a:p>
                  </a:txBody>
                  <a:tcPr marL="68580" marR="68580" marT="0" marB="0"/>
                </a:tc>
              </a:tr>
              <a:tr h="544925">
                <a:tc>
                  <a:txBody>
                    <a:bodyPr/>
                    <a:lstStyle/>
                    <a:p>
                      <a:pPr>
                        <a:lnSpc>
                          <a:spcPct val="107000"/>
                        </a:lnSpc>
                        <a:spcAft>
                          <a:spcPts val="0"/>
                        </a:spcAft>
                      </a:pPr>
                      <a:r>
                        <a:rPr lang="tr-TR" sz="2000">
                          <a:effectLst/>
                        </a:rPr>
                        <a:t>Sağlık Durumu</a:t>
                      </a:r>
                      <a:endParaRPr lang="tr-TR" sz="2000">
                        <a:effectLst/>
                        <a:latin typeface="Calibri"/>
                        <a:ea typeface="Calibri"/>
                        <a:cs typeface="Times New Roman"/>
                      </a:endParaRPr>
                    </a:p>
                  </a:txBody>
                  <a:tcPr marL="68580" marR="68580" marT="0" marB="0"/>
                </a:tc>
                <a:tc>
                  <a:txBody>
                    <a:bodyPr/>
                    <a:lstStyle/>
                    <a:p>
                      <a:pPr>
                        <a:lnSpc>
                          <a:spcPct val="107000"/>
                        </a:lnSpc>
                        <a:spcAft>
                          <a:spcPts val="0"/>
                        </a:spcAft>
                      </a:pPr>
                      <a:r>
                        <a:rPr lang="tr-TR" sz="2000">
                          <a:effectLst/>
                        </a:rPr>
                        <a:t> </a:t>
                      </a:r>
                      <a:endParaRPr lang="tr-TR" sz="2000">
                        <a:effectLst/>
                        <a:latin typeface="Calibri"/>
                        <a:ea typeface="Calibri"/>
                        <a:cs typeface="Times New Roman"/>
                      </a:endParaRPr>
                    </a:p>
                  </a:txBody>
                  <a:tcPr marL="68580" marR="68580" marT="0" marB="0"/>
                </a:tc>
              </a:tr>
              <a:tr h="534545">
                <a:tc>
                  <a:txBody>
                    <a:bodyPr/>
                    <a:lstStyle/>
                    <a:p>
                      <a:pPr>
                        <a:lnSpc>
                          <a:spcPct val="107000"/>
                        </a:lnSpc>
                        <a:spcAft>
                          <a:spcPts val="0"/>
                        </a:spcAft>
                      </a:pPr>
                      <a:r>
                        <a:rPr lang="tr-TR" sz="2000">
                          <a:effectLst/>
                        </a:rPr>
                        <a:t>Eğitim Durumu</a:t>
                      </a:r>
                      <a:endParaRPr lang="tr-TR" sz="2000">
                        <a:effectLst/>
                        <a:latin typeface="Calibri"/>
                        <a:ea typeface="Calibri"/>
                        <a:cs typeface="Times New Roman"/>
                      </a:endParaRPr>
                    </a:p>
                  </a:txBody>
                  <a:tcPr marL="68580" marR="68580" marT="0" marB="0"/>
                </a:tc>
                <a:tc>
                  <a:txBody>
                    <a:bodyPr/>
                    <a:lstStyle/>
                    <a:p>
                      <a:pPr>
                        <a:lnSpc>
                          <a:spcPct val="107000"/>
                        </a:lnSpc>
                        <a:spcAft>
                          <a:spcPts val="0"/>
                        </a:spcAft>
                      </a:pPr>
                      <a:r>
                        <a:rPr lang="tr-TR" sz="2000">
                          <a:effectLst/>
                        </a:rPr>
                        <a:t> </a:t>
                      </a:r>
                      <a:endParaRPr lang="tr-TR" sz="2000">
                        <a:effectLst/>
                        <a:latin typeface="Calibri"/>
                        <a:ea typeface="Calibri"/>
                        <a:cs typeface="Times New Roman"/>
                      </a:endParaRPr>
                    </a:p>
                  </a:txBody>
                  <a:tcPr marL="68580" marR="68580" marT="0" marB="0"/>
                </a:tc>
              </a:tr>
              <a:tr h="541033">
                <a:tc>
                  <a:txBody>
                    <a:bodyPr/>
                    <a:lstStyle/>
                    <a:p>
                      <a:pPr>
                        <a:lnSpc>
                          <a:spcPct val="107000"/>
                        </a:lnSpc>
                        <a:spcAft>
                          <a:spcPts val="0"/>
                        </a:spcAft>
                      </a:pPr>
                      <a:r>
                        <a:rPr lang="tr-TR" sz="2000">
                          <a:effectLst/>
                        </a:rPr>
                        <a:t>Barınma Durumu</a:t>
                      </a:r>
                      <a:endParaRPr lang="tr-TR" sz="2000">
                        <a:effectLst/>
                        <a:latin typeface="Calibri"/>
                        <a:ea typeface="Calibri"/>
                        <a:cs typeface="Times New Roman"/>
                      </a:endParaRPr>
                    </a:p>
                  </a:txBody>
                  <a:tcPr marL="68580" marR="68580" marT="0" marB="0"/>
                </a:tc>
                <a:tc>
                  <a:txBody>
                    <a:bodyPr/>
                    <a:lstStyle/>
                    <a:p>
                      <a:pPr>
                        <a:lnSpc>
                          <a:spcPct val="107000"/>
                        </a:lnSpc>
                        <a:spcAft>
                          <a:spcPts val="0"/>
                        </a:spcAft>
                      </a:pPr>
                      <a:r>
                        <a:rPr lang="tr-TR" sz="2000" dirty="0">
                          <a:effectLst/>
                        </a:rPr>
                        <a:t> </a:t>
                      </a:r>
                      <a:endParaRPr lang="tr-TR"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02287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002386576"/>
              </p:ext>
            </p:extLst>
          </p:nvPr>
        </p:nvGraphicFramePr>
        <p:xfrm>
          <a:off x="899592" y="188640"/>
          <a:ext cx="7632848" cy="4210812"/>
        </p:xfrm>
        <a:graphic>
          <a:graphicData uri="http://schemas.openxmlformats.org/drawingml/2006/table">
            <a:tbl>
              <a:tblPr firstRow="1" firstCol="1" bandRow="1">
                <a:tableStyleId>{5C22544A-7EE6-4342-B048-85BDC9FD1C3A}</a:tableStyleId>
              </a:tblPr>
              <a:tblGrid>
                <a:gridCol w="7632848"/>
              </a:tblGrid>
              <a:tr h="243719">
                <a:tc>
                  <a:txBody>
                    <a:bodyPr/>
                    <a:lstStyle/>
                    <a:p>
                      <a:pPr>
                        <a:lnSpc>
                          <a:spcPct val="107000"/>
                        </a:lnSpc>
                        <a:spcAft>
                          <a:spcPts val="0"/>
                        </a:spcAft>
                      </a:pPr>
                      <a:r>
                        <a:rPr lang="tr-TR" sz="2000">
                          <a:effectLst/>
                        </a:rPr>
                        <a:t>DEĞERLENDİRME VE SONUÇ (Görüş Bildirimi)</a:t>
                      </a:r>
                      <a:endParaRPr lang="tr-TR" sz="2000">
                        <a:effectLst/>
                        <a:latin typeface="Calibri"/>
                        <a:ea typeface="Calibri"/>
                        <a:cs typeface="Times New Roman"/>
                      </a:endParaRPr>
                    </a:p>
                  </a:txBody>
                  <a:tcPr marL="68580" marR="68580" marT="0" marB="0"/>
                </a:tc>
              </a:tr>
              <a:tr h="2924633">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a:t>
                      </a:r>
                    </a:p>
                    <a:p>
                      <a:pPr>
                        <a:lnSpc>
                          <a:spcPct val="107000"/>
                        </a:lnSpc>
                        <a:spcAft>
                          <a:spcPts val="0"/>
                        </a:spcAft>
                      </a:pPr>
                      <a:r>
                        <a:rPr lang="tr-TR" sz="2000" dirty="0">
                          <a:effectLst/>
                        </a:rPr>
                        <a:t> </a:t>
                      </a:r>
                    </a:p>
                    <a:p>
                      <a:pPr>
                        <a:lnSpc>
                          <a:spcPct val="107000"/>
                        </a:lnSpc>
                        <a:spcAft>
                          <a:spcPts val="0"/>
                        </a:spcAft>
                      </a:pPr>
                      <a:r>
                        <a:rPr lang="tr-TR" sz="2000" dirty="0">
                          <a:effectLst/>
                        </a:rPr>
                        <a:t> </a:t>
                      </a:r>
                    </a:p>
                    <a:p>
                      <a:pPr>
                        <a:lnSpc>
                          <a:spcPct val="107000"/>
                        </a:lnSpc>
                        <a:spcAft>
                          <a:spcPts val="0"/>
                        </a:spcAft>
                      </a:pPr>
                      <a:r>
                        <a:rPr lang="tr-TR" sz="2000" dirty="0">
                          <a:effectLst/>
                        </a:rPr>
                        <a:t> </a:t>
                      </a:r>
                    </a:p>
                    <a:p>
                      <a:pPr>
                        <a:lnSpc>
                          <a:spcPct val="107000"/>
                        </a:lnSpc>
                        <a:spcAft>
                          <a:spcPts val="0"/>
                        </a:spcAft>
                      </a:pPr>
                      <a:r>
                        <a:rPr lang="tr-TR" sz="2000" dirty="0">
                          <a:effectLst/>
                        </a:rPr>
                        <a:t> </a:t>
                      </a:r>
                    </a:p>
                    <a:p>
                      <a:pPr>
                        <a:lnSpc>
                          <a:spcPct val="107000"/>
                        </a:lnSpc>
                        <a:spcAft>
                          <a:spcPts val="0"/>
                        </a:spcAft>
                      </a:pPr>
                      <a:r>
                        <a:rPr lang="tr-TR" sz="2000" dirty="0">
                          <a:effectLst/>
                        </a:rPr>
                        <a:t> </a:t>
                      </a:r>
                    </a:p>
                    <a:p>
                      <a:pPr>
                        <a:lnSpc>
                          <a:spcPct val="107000"/>
                        </a:lnSpc>
                        <a:spcAft>
                          <a:spcPts val="0"/>
                        </a:spcAft>
                      </a:pPr>
                      <a:r>
                        <a:rPr lang="tr-TR" sz="2000" dirty="0">
                          <a:effectLst/>
                        </a:rPr>
                        <a:t> </a:t>
                      </a:r>
                    </a:p>
                    <a:p>
                      <a:pPr>
                        <a:lnSpc>
                          <a:spcPct val="107000"/>
                        </a:lnSpc>
                        <a:spcAft>
                          <a:spcPts val="0"/>
                        </a:spcAft>
                      </a:pPr>
                      <a:r>
                        <a:rPr lang="tr-TR" sz="2000" dirty="0">
                          <a:effectLst/>
                        </a:rPr>
                        <a:t> </a:t>
                      </a:r>
                    </a:p>
                    <a:p>
                      <a:pPr>
                        <a:lnSpc>
                          <a:spcPct val="107000"/>
                        </a:lnSpc>
                        <a:spcAft>
                          <a:spcPts val="0"/>
                        </a:spcAft>
                      </a:pPr>
                      <a:r>
                        <a:rPr lang="tr-TR" sz="2000" dirty="0">
                          <a:effectLst/>
                        </a:rPr>
                        <a:t> </a:t>
                      </a:r>
                    </a:p>
                    <a:p>
                      <a:pPr>
                        <a:lnSpc>
                          <a:spcPct val="107000"/>
                        </a:lnSpc>
                        <a:spcAft>
                          <a:spcPts val="0"/>
                        </a:spcAft>
                      </a:pPr>
                      <a:r>
                        <a:rPr lang="tr-TR" sz="2000" dirty="0">
                          <a:effectLst/>
                        </a:rPr>
                        <a:t> </a:t>
                      </a:r>
                    </a:p>
                    <a:p>
                      <a:pPr>
                        <a:lnSpc>
                          <a:spcPct val="107000"/>
                        </a:lnSpc>
                        <a:spcAft>
                          <a:spcPts val="0"/>
                        </a:spcAft>
                      </a:pPr>
                      <a:r>
                        <a:rPr lang="tr-TR" sz="2000" dirty="0">
                          <a:effectLst/>
                        </a:rPr>
                        <a:t> </a:t>
                      </a:r>
                      <a:endParaRPr lang="tr-TR" sz="2000" dirty="0">
                        <a:effectLst/>
                        <a:latin typeface="Calibri"/>
                        <a:ea typeface="Calibri"/>
                        <a:cs typeface="Times New Roman"/>
                      </a:endParaRPr>
                    </a:p>
                  </a:txBody>
                  <a:tcPr marL="68580" marR="68580" marT="0" marB="0"/>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315630885"/>
              </p:ext>
            </p:extLst>
          </p:nvPr>
        </p:nvGraphicFramePr>
        <p:xfrm>
          <a:off x="1763688" y="4653136"/>
          <a:ext cx="5754370" cy="1802130"/>
        </p:xfrm>
        <a:graphic>
          <a:graphicData uri="http://schemas.openxmlformats.org/drawingml/2006/table">
            <a:tbl>
              <a:tblPr firstRow="1" firstCol="1" bandRow="1">
                <a:tableStyleId>{5C22544A-7EE6-4342-B048-85BDC9FD1C3A}</a:tableStyleId>
              </a:tblPr>
              <a:tblGrid>
                <a:gridCol w="5754370"/>
              </a:tblGrid>
              <a:tr h="890905">
                <a:tc>
                  <a:txBody>
                    <a:bodyPr/>
                    <a:lstStyle/>
                    <a:p>
                      <a:pPr>
                        <a:lnSpc>
                          <a:spcPct val="107000"/>
                        </a:lnSpc>
                        <a:spcAft>
                          <a:spcPts val="0"/>
                        </a:spcAft>
                      </a:pPr>
                      <a:r>
                        <a:rPr lang="tr-TR" sz="2000" dirty="0">
                          <a:effectLst/>
                        </a:rPr>
                        <a:t>BİLDİRİMİ YAPAN KİŞİ</a:t>
                      </a:r>
                    </a:p>
                    <a:p>
                      <a:pPr>
                        <a:lnSpc>
                          <a:spcPct val="107000"/>
                        </a:lnSpc>
                        <a:spcAft>
                          <a:spcPts val="0"/>
                        </a:spcAft>
                      </a:pPr>
                      <a:r>
                        <a:rPr lang="tr-TR" sz="2000" dirty="0">
                          <a:effectLst/>
                        </a:rPr>
                        <a:t> </a:t>
                      </a:r>
                    </a:p>
                    <a:p>
                      <a:pPr>
                        <a:lnSpc>
                          <a:spcPct val="107000"/>
                        </a:lnSpc>
                        <a:spcAft>
                          <a:spcPts val="0"/>
                        </a:spcAft>
                      </a:pPr>
                      <a:r>
                        <a:rPr lang="tr-TR" sz="2000" dirty="0">
                          <a:effectLst/>
                        </a:rPr>
                        <a:t>Ad- </a:t>
                      </a:r>
                      <a:r>
                        <a:rPr lang="tr-TR" sz="2000" dirty="0" err="1">
                          <a:effectLst/>
                        </a:rPr>
                        <a:t>Soyad</a:t>
                      </a:r>
                      <a:r>
                        <a:rPr lang="tr-TR" sz="2000" dirty="0">
                          <a:effectLst/>
                        </a:rPr>
                        <a:t>:</a:t>
                      </a:r>
                    </a:p>
                    <a:p>
                      <a:pPr>
                        <a:lnSpc>
                          <a:spcPct val="107000"/>
                        </a:lnSpc>
                        <a:spcAft>
                          <a:spcPts val="0"/>
                        </a:spcAft>
                      </a:pPr>
                      <a:r>
                        <a:rPr lang="tr-TR" sz="2000" dirty="0">
                          <a:effectLst/>
                        </a:rPr>
                        <a:t>Unvan:</a:t>
                      </a:r>
                    </a:p>
                    <a:p>
                      <a:pPr>
                        <a:lnSpc>
                          <a:spcPct val="107000"/>
                        </a:lnSpc>
                        <a:spcAft>
                          <a:spcPts val="0"/>
                        </a:spcAft>
                      </a:pPr>
                      <a:r>
                        <a:rPr lang="tr-TR" sz="2000" dirty="0">
                          <a:effectLst/>
                        </a:rPr>
                        <a:t>İmza:</a:t>
                      </a:r>
                    </a:p>
                    <a:p>
                      <a:pPr>
                        <a:lnSpc>
                          <a:spcPct val="107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06803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OKUL </a:t>
            </a:r>
            <a:r>
              <a:rPr lang="tr-TR" dirty="0" smtClean="0"/>
              <a:t>YÖNETİMİ YASAL SÜRECİ BAŞLATMAKLA GÖREVLİDİR.</a:t>
            </a:r>
            <a:endParaRPr lang="tr-TR" dirty="0"/>
          </a:p>
        </p:txBody>
      </p:sp>
      <p:sp>
        <p:nvSpPr>
          <p:cNvPr id="3" name="İçerik Yer Tutucusu 2"/>
          <p:cNvSpPr>
            <a:spLocks noGrp="1"/>
          </p:cNvSpPr>
          <p:nvPr>
            <p:ph idx="1"/>
          </p:nvPr>
        </p:nvSpPr>
        <p:spPr/>
        <p:txBody>
          <a:bodyPr>
            <a:normAutofit/>
          </a:bodyPr>
          <a:lstStyle/>
          <a:p>
            <a:pPr marL="0" indent="0" algn="just">
              <a:buNone/>
            </a:pPr>
            <a:r>
              <a:rPr lang="tr-TR" dirty="0" smtClean="0"/>
              <a:t>Okul personeli çocuktan istismara yönelik bir bilgi geldiğinde veya istismara yönelik ipucu görüldüğünde çocuk konu ile ilgili gerçeklik sorgulanmadan bildirimde bulunmalıdır. </a:t>
            </a:r>
            <a:endParaRPr lang="tr-TR" dirty="0" smtClean="0"/>
          </a:p>
        </p:txBody>
      </p:sp>
    </p:spTree>
    <p:extLst>
      <p:ext uri="{BB962C8B-B14F-4D97-AF65-F5344CB8AC3E}">
        <p14:creationId xmlns:p14="http://schemas.microsoft.com/office/powerpoint/2010/main" val="137183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•Aile ve Sosyal Politikalar Bakanlığı çağrı hattı (183) </a:t>
            </a:r>
          </a:p>
          <a:p>
            <a:pPr marL="0" indent="0">
              <a:buNone/>
            </a:pPr>
            <a:r>
              <a:rPr lang="tr-TR" dirty="0"/>
              <a:t>•Kolluk (154/155) </a:t>
            </a:r>
          </a:p>
          <a:p>
            <a:pPr marL="0" indent="0">
              <a:buNone/>
            </a:pPr>
            <a:r>
              <a:rPr lang="tr-TR" dirty="0"/>
              <a:t>•Cumhuriyet Savcılığı</a:t>
            </a:r>
          </a:p>
          <a:p>
            <a:endParaRPr lang="tr-TR" dirty="0"/>
          </a:p>
        </p:txBody>
      </p:sp>
    </p:spTree>
    <p:extLst>
      <p:ext uri="{BB962C8B-B14F-4D97-AF65-F5344CB8AC3E}">
        <p14:creationId xmlns:p14="http://schemas.microsoft.com/office/powerpoint/2010/main" val="279122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Yasal Süreçte Okul Müdürlüklerinin Yapacağı Çalışmalar</a:t>
            </a:r>
            <a:endParaRPr lang="tr-TR" dirty="0"/>
          </a:p>
        </p:txBody>
      </p:sp>
      <p:sp>
        <p:nvSpPr>
          <p:cNvPr id="3" name="İçerik Yer Tutucusu 2"/>
          <p:cNvSpPr>
            <a:spLocks noGrp="1"/>
          </p:cNvSpPr>
          <p:nvPr>
            <p:ph idx="1"/>
          </p:nvPr>
        </p:nvSpPr>
        <p:spPr>
          <a:xfrm>
            <a:off x="467544" y="1457400"/>
            <a:ext cx="8229600" cy="5400600"/>
          </a:xfrm>
        </p:spPr>
        <p:txBody>
          <a:bodyPr>
            <a:normAutofit/>
          </a:bodyPr>
          <a:lstStyle/>
          <a:p>
            <a:pPr algn="just"/>
            <a:r>
              <a:rPr lang="tr-TR" dirty="0" smtClean="0"/>
              <a:t>Bilgilerin </a:t>
            </a:r>
            <a:r>
              <a:rPr lang="tr-TR" dirty="0"/>
              <a:t>(Yürütülen işlemlerin) yazılı hale getirilmesini sağlamak, </a:t>
            </a:r>
            <a:endParaRPr lang="tr-TR" dirty="0" smtClean="0"/>
          </a:p>
          <a:p>
            <a:pPr algn="just"/>
            <a:r>
              <a:rPr lang="tr-TR" dirty="0" smtClean="0"/>
              <a:t>Bulunulan </a:t>
            </a:r>
            <a:r>
              <a:rPr lang="tr-TR" dirty="0"/>
              <a:t>İl/bölge, vb. özelikler doğrultusunda gerek duyuluyorsa İl/İlçe Krize Müdahale Ekibini </a:t>
            </a:r>
            <a:r>
              <a:rPr lang="tr-TR" dirty="0" smtClean="0"/>
              <a:t>bilgilendirmek</a:t>
            </a:r>
            <a:r>
              <a:rPr lang="tr-TR" dirty="0"/>
              <a:t>, (ekibi harekete geçirmek) destek istemek </a:t>
            </a:r>
            <a:endParaRPr lang="tr-TR" dirty="0" smtClean="0"/>
          </a:p>
          <a:p>
            <a:pPr algn="just"/>
            <a:r>
              <a:rPr lang="tr-TR" dirty="0" smtClean="0"/>
              <a:t>Gerekli </a:t>
            </a:r>
            <a:r>
              <a:rPr lang="tr-TR" dirty="0"/>
              <a:t>durumlarda Okul </a:t>
            </a:r>
            <a:r>
              <a:rPr lang="tr-TR" dirty="0" err="1"/>
              <a:t>Psikososyal</a:t>
            </a:r>
            <a:r>
              <a:rPr lang="tr-TR" dirty="0"/>
              <a:t> Müdahale Hizmetleri Ekibini toplamak </a:t>
            </a:r>
            <a:endParaRPr lang="tr-TR" dirty="0" smtClean="0"/>
          </a:p>
        </p:txBody>
      </p:sp>
    </p:spTree>
    <p:extLst>
      <p:ext uri="{BB962C8B-B14F-4D97-AF65-F5344CB8AC3E}">
        <p14:creationId xmlns:p14="http://schemas.microsoft.com/office/powerpoint/2010/main" val="213587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DİKKAT EDİLECEK HUSUSLAR</a:t>
            </a:r>
            <a:endParaRPr lang="tr-TR" dirty="0"/>
          </a:p>
        </p:txBody>
      </p:sp>
      <p:sp>
        <p:nvSpPr>
          <p:cNvPr id="3" name="İçerik Yer Tutucusu 2"/>
          <p:cNvSpPr>
            <a:spLocks noGrp="1"/>
          </p:cNvSpPr>
          <p:nvPr>
            <p:ph idx="1"/>
          </p:nvPr>
        </p:nvSpPr>
        <p:spPr/>
        <p:txBody>
          <a:bodyPr>
            <a:normAutofit/>
          </a:bodyPr>
          <a:lstStyle/>
          <a:p>
            <a:pPr algn="just"/>
            <a:r>
              <a:rPr lang="tr-TR" dirty="0"/>
              <a:t>Bilginin yayılmaması için gerekli tedbirlerin </a:t>
            </a:r>
            <a:r>
              <a:rPr lang="tr-TR" dirty="0" smtClean="0"/>
              <a:t>alınması</a:t>
            </a:r>
          </a:p>
          <a:p>
            <a:pPr algn="just"/>
            <a:r>
              <a:rPr lang="tr-TR" dirty="0"/>
              <a:t>Yasal tedbirlerin </a:t>
            </a:r>
            <a:r>
              <a:rPr lang="tr-TR" dirty="0" smtClean="0"/>
              <a:t>alınması</a:t>
            </a:r>
          </a:p>
          <a:p>
            <a:pPr algn="just"/>
            <a:r>
              <a:rPr lang="tr-TR" dirty="0" smtClean="0"/>
              <a:t>Öğrenci/Veli</a:t>
            </a:r>
            <a:r>
              <a:rPr lang="tr-TR" dirty="0"/>
              <a:t>/ Öğretmenlere yönelik </a:t>
            </a:r>
            <a:r>
              <a:rPr lang="tr-TR" dirty="0" err="1" smtClean="0"/>
              <a:t>psiko</a:t>
            </a:r>
            <a:r>
              <a:rPr lang="tr-TR" dirty="0" smtClean="0"/>
              <a:t>-sosyal </a:t>
            </a:r>
            <a:r>
              <a:rPr lang="tr-TR" dirty="0"/>
              <a:t>destek </a:t>
            </a:r>
            <a:r>
              <a:rPr lang="tr-TR" dirty="0" smtClean="0"/>
              <a:t>çalışmalarının </a:t>
            </a:r>
            <a:r>
              <a:rPr lang="tr-TR" dirty="0"/>
              <a:t>geciktirilmeden </a:t>
            </a:r>
            <a:r>
              <a:rPr lang="tr-TR" dirty="0" smtClean="0"/>
              <a:t>başlatılması</a:t>
            </a:r>
          </a:p>
        </p:txBody>
      </p:sp>
    </p:spTree>
    <p:extLst>
      <p:ext uri="{BB962C8B-B14F-4D97-AF65-F5344CB8AC3E}">
        <p14:creationId xmlns:p14="http://schemas.microsoft.com/office/powerpoint/2010/main" val="75615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a:t>İhmal ve istismar şüphesi bildirim yükümlülüğünün yerine getirilmesi için yeterlidir.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75761"/>
            <a:ext cx="2376264" cy="241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645024"/>
            <a:ext cx="2364431" cy="238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464" y="3645024"/>
            <a:ext cx="2700536" cy="2362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98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Cinsel İstismar Şüphesinin Aile İle Paylaşımı Nasıl Yapılmalıdır?</a:t>
            </a:r>
          </a:p>
        </p:txBody>
      </p:sp>
      <p:sp>
        <p:nvSpPr>
          <p:cNvPr id="3" name="İçerik Yer Tutucusu 2"/>
          <p:cNvSpPr>
            <a:spLocks noGrp="1"/>
          </p:cNvSpPr>
          <p:nvPr>
            <p:ph idx="1"/>
          </p:nvPr>
        </p:nvSpPr>
        <p:spPr/>
        <p:txBody>
          <a:bodyPr>
            <a:normAutofit/>
          </a:bodyPr>
          <a:lstStyle/>
          <a:p>
            <a:pPr algn="just"/>
            <a:r>
              <a:rPr lang="tr-TR" dirty="0" smtClean="0"/>
              <a:t>Cinsel </a:t>
            </a:r>
            <a:r>
              <a:rPr lang="tr-TR" dirty="0"/>
              <a:t>istismar şüphesinin aileye anlatılmasında emniyet güçlerinin yardımını almak daha sağlıklıdır. </a:t>
            </a:r>
            <a:endParaRPr lang="tr-TR" dirty="0" smtClean="0"/>
          </a:p>
          <a:p>
            <a:pPr algn="just"/>
            <a:r>
              <a:rPr lang="tr-TR" dirty="0" smtClean="0"/>
              <a:t>Bazı </a:t>
            </a:r>
            <a:r>
              <a:rPr lang="tr-TR" dirty="0"/>
              <a:t>istismar vakalarında aile olayın duyulmasını istememe, gizleme, ya da aile içi </a:t>
            </a:r>
            <a:r>
              <a:rPr lang="tr-TR" dirty="0" err="1"/>
              <a:t>ensest</a:t>
            </a:r>
            <a:r>
              <a:rPr lang="tr-TR" dirty="0"/>
              <a:t> ilişki gibi nedenlerden dolayı okul personeline ve sürece direnç gösterebilir. İlgili ekip bu konuda gerekli önlemleri alacaktır. </a:t>
            </a:r>
            <a:endParaRPr lang="tr-TR" dirty="0" smtClean="0"/>
          </a:p>
        </p:txBody>
      </p:sp>
    </p:spTree>
    <p:extLst>
      <p:ext uri="{BB962C8B-B14F-4D97-AF65-F5344CB8AC3E}">
        <p14:creationId xmlns:p14="http://schemas.microsoft.com/office/powerpoint/2010/main" val="2357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Okula gelen ekip sivil araç ve kıyafetlerle gelerek olayın gizliliğine gereken hassasiyeti gösterecektir. Bu konuda emniyet güçlerinin yardımını almak gizliliğin sağlanması, öğrencinin teşhir edilmemesi ve okul ortamında gerçekleşecek kontrol dışı olayların önüne geçilmesini sağlayacaktır.</a:t>
            </a:r>
          </a:p>
          <a:p>
            <a:pPr marL="0" indent="0">
              <a:buNone/>
            </a:pPr>
            <a:endParaRPr lang="tr-TR" dirty="0"/>
          </a:p>
        </p:txBody>
      </p:sp>
    </p:spTree>
    <p:extLst>
      <p:ext uri="{BB962C8B-B14F-4D97-AF65-F5344CB8AC3E}">
        <p14:creationId xmlns:p14="http://schemas.microsoft.com/office/powerpoint/2010/main" val="427765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Çocuğun özel hayatı ile ilgili bir bilginin yetkililerle paylaşılması </a:t>
            </a:r>
            <a:r>
              <a:rPr lang="tr-TR" dirty="0" smtClean="0"/>
              <a:t>için gerekçeler;</a:t>
            </a:r>
            <a:endParaRPr lang="tr-TR" dirty="0"/>
          </a:p>
        </p:txBody>
      </p:sp>
      <p:sp>
        <p:nvSpPr>
          <p:cNvPr id="3" name="İçerik Yer Tutucusu 2"/>
          <p:cNvSpPr>
            <a:spLocks noGrp="1"/>
          </p:cNvSpPr>
          <p:nvPr>
            <p:ph idx="1"/>
          </p:nvPr>
        </p:nvSpPr>
        <p:spPr>
          <a:xfrm>
            <a:off x="457200" y="1600200"/>
            <a:ext cx="8229600" cy="5069160"/>
          </a:xfrm>
        </p:spPr>
        <p:txBody>
          <a:bodyPr>
            <a:normAutofit fontScale="85000" lnSpcReduction="20000"/>
          </a:bodyPr>
          <a:lstStyle/>
          <a:p>
            <a:r>
              <a:rPr lang="tr-TR" dirty="0" smtClean="0"/>
              <a:t>Mağdur </a:t>
            </a:r>
            <a:r>
              <a:rPr lang="tr-TR" dirty="0"/>
              <a:t>çocuk ise ve bu mağduriyetinin giderilmesi ve tedavisinin sağlanması </a:t>
            </a:r>
            <a:r>
              <a:rPr lang="tr-TR" dirty="0" smtClean="0"/>
              <a:t>için</a:t>
            </a:r>
          </a:p>
          <a:p>
            <a:r>
              <a:rPr lang="tr-TR" dirty="0" smtClean="0"/>
              <a:t>Mağduriyete </a:t>
            </a:r>
            <a:r>
              <a:rPr lang="tr-TR" dirty="0"/>
              <a:t>sebep olan kişi hakkında yasal işlem yapılması için </a:t>
            </a:r>
            <a:endParaRPr lang="tr-TR" dirty="0" smtClean="0"/>
          </a:p>
          <a:p>
            <a:r>
              <a:rPr lang="tr-TR" dirty="0" smtClean="0"/>
              <a:t>Başka </a:t>
            </a:r>
            <a:r>
              <a:rPr lang="tr-TR" dirty="0"/>
              <a:t>mağduriyetleri önlemek </a:t>
            </a:r>
            <a:endParaRPr lang="tr-TR" dirty="0" smtClean="0"/>
          </a:p>
          <a:p>
            <a:r>
              <a:rPr lang="tr-TR" dirty="0" smtClean="0"/>
              <a:t>Çocuğun </a:t>
            </a:r>
            <a:r>
              <a:rPr lang="tr-TR" dirty="0"/>
              <a:t>sağlığı ve güvenliği tehlike altında </a:t>
            </a:r>
            <a:r>
              <a:rPr lang="tr-TR" dirty="0" smtClean="0"/>
              <a:t>ise</a:t>
            </a:r>
          </a:p>
          <a:p>
            <a:r>
              <a:rPr lang="tr-TR" dirty="0" smtClean="0"/>
              <a:t>Sorunun </a:t>
            </a:r>
            <a:r>
              <a:rPr lang="tr-TR" dirty="0"/>
              <a:t>çözümü için diğer kurumlara ihtiyaç duyulması halinde </a:t>
            </a:r>
          </a:p>
          <a:p>
            <a:r>
              <a:rPr lang="tr-TR" dirty="0" smtClean="0"/>
              <a:t>Suç </a:t>
            </a:r>
            <a:r>
              <a:rPr lang="tr-TR" dirty="0"/>
              <a:t>varsa </a:t>
            </a:r>
            <a:endParaRPr lang="tr-TR" dirty="0" smtClean="0"/>
          </a:p>
          <a:p>
            <a:r>
              <a:rPr lang="tr-TR" dirty="0" smtClean="0"/>
              <a:t>Suç </a:t>
            </a:r>
            <a:r>
              <a:rPr lang="tr-TR" dirty="0"/>
              <a:t>konusunda açık ve yakın tehlike varsa suç işlenmesini önlemek için </a:t>
            </a:r>
            <a:endParaRPr lang="tr-TR" dirty="0" smtClean="0"/>
          </a:p>
          <a:p>
            <a:r>
              <a:rPr lang="tr-TR" dirty="0" smtClean="0"/>
              <a:t>Kişi </a:t>
            </a:r>
            <a:r>
              <a:rPr lang="tr-TR" dirty="0"/>
              <a:t>güvenliği tehdit altında ise </a:t>
            </a:r>
            <a:endParaRPr lang="tr-TR" dirty="0" smtClean="0"/>
          </a:p>
          <a:p>
            <a:r>
              <a:rPr lang="tr-TR" dirty="0" smtClean="0"/>
              <a:t>Kendine </a:t>
            </a:r>
            <a:r>
              <a:rPr lang="tr-TR" dirty="0"/>
              <a:t>veya başkasına zarar verme riski varsa</a:t>
            </a:r>
          </a:p>
        </p:txBody>
      </p:sp>
    </p:spTree>
    <p:extLst>
      <p:ext uri="{BB962C8B-B14F-4D97-AF65-F5344CB8AC3E}">
        <p14:creationId xmlns:p14="http://schemas.microsoft.com/office/powerpoint/2010/main" val="266425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Genel olarak, kurbanların % 78.5’inin daha önce ihmal deneyimi olduğu, en yaygın kötü muamele biçiminin ise kurbanların % 9.1’inin maruz kaldığı cinsel istismar olduğu açıklanmıştır.</a:t>
            </a:r>
          </a:p>
        </p:txBody>
      </p:sp>
    </p:spTree>
    <p:extLst>
      <p:ext uri="{BB962C8B-B14F-4D97-AF65-F5344CB8AC3E}">
        <p14:creationId xmlns:p14="http://schemas.microsoft.com/office/powerpoint/2010/main" val="37677249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Özetle;</a:t>
            </a:r>
            <a:endParaRPr lang="tr-TR" dirty="0"/>
          </a:p>
        </p:txBody>
      </p:sp>
      <p:sp>
        <p:nvSpPr>
          <p:cNvPr id="3" name="İçerik Yer Tutucusu 2"/>
          <p:cNvSpPr>
            <a:spLocks noGrp="1"/>
          </p:cNvSpPr>
          <p:nvPr>
            <p:ph idx="1"/>
          </p:nvPr>
        </p:nvSpPr>
        <p:spPr/>
        <p:txBody>
          <a:bodyPr/>
          <a:lstStyle/>
          <a:p>
            <a:pPr algn="just"/>
            <a:r>
              <a:rPr lang="tr-TR" dirty="0" smtClean="0"/>
              <a:t>Okulda istismar durumu ile karşılaşıldığında ç</a:t>
            </a:r>
            <a:r>
              <a:rPr lang="tr-TR" dirty="0" smtClean="0"/>
              <a:t>ocuk </a:t>
            </a:r>
            <a:r>
              <a:rPr lang="tr-TR" dirty="0" smtClean="0"/>
              <a:t>istismar ortamından ve istismarcıdan uzaklaştırılmalıdır.</a:t>
            </a:r>
          </a:p>
          <a:p>
            <a:pPr algn="just"/>
            <a:r>
              <a:rPr lang="tr-TR" dirty="0" smtClean="0"/>
              <a:t>Aile üyelerinden biri tarafından istismara uğradı ise durum Aile ve Sosyal Politikalar İl Müdürlüğüne de bildirilmelidir.</a:t>
            </a:r>
          </a:p>
          <a:p>
            <a:pPr algn="just"/>
            <a:endParaRPr lang="tr-TR" dirty="0"/>
          </a:p>
        </p:txBody>
      </p:sp>
    </p:spTree>
    <p:extLst>
      <p:ext uri="{BB962C8B-B14F-4D97-AF65-F5344CB8AC3E}">
        <p14:creationId xmlns:p14="http://schemas.microsoft.com/office/powerpoint/2010/main" val="389450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dirty="0" smtClean="0"/>
              <a:t>Çocuktan alınan bilgi doğrultusunda bulunulan bölgedeki Çocuk Şube Müdürlüğü/Polis Merkezi/Çocuk İzlem Merkezi/Cumhuriyet Savcılığına okul yönetimi tarafından bildirimde bulunulmalıdır.</a:t>
            </a:r>
          </a:p>
          <a:p>
            <a:pPr algn="just"/>
            <a:endParaRPr lang="tr-TR" dirty="0"/>
          </a:p>
          <a:p>
            <a:pPr marL="0" indent="0" algn="just">
              <a:buNone/>
            </a:pPr>
            <a:r>
              <a:rPr lang="tr-TR" dirty="0" smtClean="0"/>
              <a:t>ÖNEMLİ: Ailenin istismardan haberinin olması okul idaresinin yükümlülüğünü ortadan kaldırmaz. Bildirimde ailenin onayı sorulmaz</a:t>
            </a:r>
            <a:endParaRPr lang="tr-TR" dirty="0"/>
          </a:p>
        </p:txBody>
      </p:sp>
    </p:spTree>
    <p:extLst>
      <p:ext uri="{BB962C8B-B14F-4D97-AF65-F5344CB8AC3E}">
        <p14:creationId xmlns:p14="http://schemas.microsoft.com/office/powerpoint/2010/main" val="218587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Aileye bilgi verilirken kolluk güçlerinden yardım alınabilir.</a:t>
            </a:r>
          </a:p>
          <a:p>
            <a:r>
              <a:rPr lang="tr-TR" dirty="0"/>
              <a:t>İstismar okulda çocuklar arasında gerçekleşti ise çocukların aileleri okulda görüşmeye aynı anda çağrılmamalıdır.</a:t>
            </a:r>
          </a:p>
          <a:p>
            <a:r>
              <a:rPr lang="tr-TR" dirty="0"/>
              <a:t>İstismara uğrayan öğrenci kadar istismarı yapan öğrenci de korunmalı ve güvenliği sağlanmalıdır.</a:t>
            </a:r>
          </a:p>
          <a:p>
            <a:endParaRPr lang="tr-TR" dirty="0"/>
          </a:p>
        </p:txBody>
      </p:sp>
    </p:spTree>
    <p:extLst>
      <p:ext uri="{BB962C8B-B14F-4D97-AF65-F5344CB8AC3E}">
        <p14:creationId xmlns:p14="http://schemas.microsoft.com/office/powerpoint/2010/main" val="1947090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TCK’nin 279. maddesi uyarınca bildirimler adli ve kolluk birimlerine ivedilikle yüz yüze ya da telefon yoluyla yapılmalıdır.</a:t>
            </a:r>
            <a:endParaRPr lang="tr-TR" dirty="0"/>
          </a:p>
        </p:txBody>
      </p:sp>
    </p:spTree>
    <p:extLst>
      <p:ext uri="{BB962C8B-B14F-4D97-AF65-F5344CB8AC3E}">
        <p14:creationId xmlns:p14="http://schemas.microsoft.com/office/powerpoint/2010/main" val="32443599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normAutofit/>
          </a:bodyPr>
          <a:lstStyle/>
          <a:p>
            <a:r>
              <a:rPr lang="tr-TR" sz="5000" b="1" dirty="0" smtClean="0">
                <a:solidFill>
                  <a:srgbClr val="7030A0"/>
                </a:solidFill>
              </a:rPr>
              <a:t>Teşekkür ederim…</a:t>
            </a:r>
            <a:endParaRPr lang="tr-TR" sz="5000" b="1" dirty="0">
              <a:solidFill>
                <a:srgbClr val="7030A0"/>
              </a:solidFill>
            </a:endParaRPr>
          </a:p>
        </p:txBody>
      </p:sp>
    </p:spTree>
    <p:extLst>
      <p:ext uri="{BB962C8B-B14F-4D97-AF65-F5344CB8AC3E}">
        <p14:creationId xmlns:p14="http://schemas.microsoft.com/office/powerpoint/2010/main" val="2071575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752085196"/>
              </p:ext>
            </p:extLst>
          </p:nvPr>
        </p:nvGraphicFramePr>
        <p:xfrm>
          <a:off x="539552" y="908720"/>
          <a:ext cx="8229600" cy="47548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tr-TR" sz="3000" dirty="0" smtClean="0"/>
                        <a:t>Çocuk Hakları Sözleşmesi</a:t>
                      </a:r>
                      <a:endParaRPr lang="tr-TR" sz="3000" dirty="0"/>
                    </a:p>
                  </a:txBody>
                  <a:tcPr/>
                </a:tc>
                <a:tc>
                  <a:txBody>
                    <a:bodyPr/>
                    <a:lstStyle/>
                    <a:p>
                      <a:pPr algn="ctr"/>
                      <a:r>
                        <a:rPr lang="tr-TR" sz="3000" dirty="0" smtClean="0"/>
                        <a:t>5395 Sayılı Çocuk Koruma Kanunu </a:t>
                      </a:r>
                      <a:endParaRPr lang="tr-TR" sz="3000" dirty="0"/>
                    </a:p>
                  </a:txBody>
                  <a:tcPr/>
                </a:tc>
                <a:tc>
                  <a:txBody>
                    <a:bodyPr/>
                    <a:lstStyle/>
                    <a:p>
                      <a:pPr algn="ctr"/>
                      <a:r>
                        <a:rPr lang="tr-TR" sz="3000" dirty="0" smtClean="0"/>
                        <a:t>5237 sayılı Türk Ceza Kanunu</a:t>
                      </a:r>
                      <a:endParaRPr lang="tr-TR" sz="3000" dirty="0"/>
                    </a:p>
                  </a:txBody>
                  <a:tcPr/>
                </a:tc>
              </a:tr>
              <a:tr h="2484864">
                <a:tc>
                  <a:txBody>
                    <a:bodyPr/>
                    <a:lstStyle/>
                    <a:p>
                      <a:pPr algn="l"/>
                      <a:r>
                        <a:rPr lang="tr-TR" sz="3000" dirty="0" smtClean="0"/>
                        <a:t>1.Madde: 18 yaşından küçük her insan çocuk sayılır.</a:t>
                      </a:r>
                      <a:endParaRPr lang="tr-TR" sz="3000" dirty="0"/>
                    </a:p>
                  </a:txBody>
                  <a:tcPr/>
                </a:tc>
                <a:tc>
                  <a:txBody>
                    <a:bodyPr/>
                    <a:lstStyle/>
                    <a:p>
                      <a:pPr algn="l"/>
                      <a:r>
                        <a:rPr lang="tr-TR" sz="3000" dirty="0" smtClean="0"/>
                        <a:t>3. Madde: Daha erken ergin (reşit) olsa bile 18 yaşını doldurmamış kimse çocuk sayılır.</a:t>
                      </a:r>
                      <a:endParaRPr lang="tr-TR" sz="3000" dirty="0"/>
                    </a:p>
                  </a:txBody>
                  <a:tcPr/>
                </a:tc>
                <a:tc>
                  <a:txBody>
                    <a:bodyPr/>
                    <a:lstStyle/>
                    <a:p>
                      <a:pPr algn="l"/>
                      <a:r>
                        <a:rPr lang="tr-TR" sz="3000" dirty="0" smtClean="0"/>
                        <a:t>6. Madde: Çocuk deyiminden 18 yaşını doldurmamış kişi anlaşılır.</a:t>
                      </a:r>
                      <a:endParaRPr lang="tr-TR" sz="3000" dirty="0"/>
                    </a:p>
                  </a:txBody>
                  <a:tcPr/>
                </a:tc>
              </a:tr>
            </a:tbl>
          </a:graphicData>
        </a:graphic>
      </p:graphicFrame>
    </p:spTree>
    <p:extLst>
      <p:ext uri="{BB962C8B-B14F-4D97-AF65-F5344CB8AC3E}">
        <p14:creationId xmlns:p14="http://schemas.microsoft.com/office/powerpoint/2010/main" val="1775419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a:t>Dünya Sağlık Örgütü tarafından 4 tip kötü muamele </a:t>
            </a:r>
            <a:r>
              <a:rPr lang="tr-TR" sz="3200" dirty="0" smtClean="0"/>
              <a:t>tanımlanmaktadır:</a:t>
            </a:r>
            <a:endParaRPr lang="tr-TR" sz="3200" dirty="0"/>
          </a:p>
        </p:txBody>
      </p:sp>
      <p:sp>
        <p:nvSpPr>
          <p:cNvPr id="3" name="İçerik Yer Tutucusu 2"/>
          <p:cNvSpPr>
            <a:spLocks noGrp="1"/>
          </p:cNvSpPr>
          <p:nvPr>
            <p:ph idx="1"/>
          </p:nvPr>
        </p:nvSpPr>
        <p:spPr/>
        <p:txBody>
          <a:bodyPr/>
          <a:lstStyle/>
          <a:p>
            <a:r>
              <a:rPr lang="tr-TR" dirty="0" smtClean="0"/>
              <a:t>İhmal (Fiziksel, Duygusal, Eğitimsel)</a:t>
            </a:r>
            <a:endParaRPr lang="tr-TR" dirty="0"/>
          </a:p>
          <a:p>
            <a:r>
              <a:rPr lang="tr-TR" dirty="0" smtClean="0"/>
              <a:t>Fiziksel İstismar</a:t>
            </a:r>
          </a:p>
          <a:p>
            <a:r>
              <a:rPr lang="tr-TR" dirty="0" smtClean="0"/>
              <a:t>Duygusal İstismar</a:t>
            </a:r>
          </a:p>
          <a:p>
            <a:r>
              <a:rPr lang="tr-TR" dirty="0" smtClean="0"/>
              <a:t>Cinsel İstismar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474" y="2348880"/>
            <a:ext cx="4306526" cy="420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89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Fiziksel İhmal</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a:t>Çocuğun temel tıbbi ihtiyaçlarının </a:t>
            </a:r>
            <a:r>
              <a:rPr lang="tr-TR" dirty="0" smtClean="0"/>
              <a:t>karşılanmaması,</a:t>
            </a:r>
          </a:p>
          <a:p>
            <a:pPr algn="just"/>
            <a:r>
              <a:rPr lang="tr-TR" dirty="0" smtClean="0"/>
              <a:t>Çocuğa </a:t>
            </a:r>
            <a:r>
              <a:rPr lang="tr-TR" dirty="0"/>
              <a:t>düzenli ve besleyici öğünlerin, temiz ve yeterli giysinin </a:t>
            </a:r>
            <a:r>
              <a:rPr lang="tr-TR" dirty="0" smtClean="0"/>
              <a:t>sağlanmaması,</a:t>
            </a:r>
          </a:p>
          <a:p>
            <a:pPr algn="just"/>
            <a:r>
              <a:rPr lang="tr-TR" dirty="0" smtClean="0"/>
              <a:t>Çocuğun </a:t>
            </a:r>
            <a:r>
              <a:rPr lang="tr-TR" dirty="0"/>
              <a:t>bakacak yetişkin bulunmadan uzun süre yalnız </a:t>
            </a:r>
            <a:r>
              <a:rPr lang="tr-TR" dirty="0" smtClean="0"/>
              <a:t>bırakılması,</a:t>
            </a:r>
          </a:p>
          <a:p>
            <a:pPr algn="just"/>
            <a:r>
              <a:rPr lang="tr-TR" dirty="0" smtClean="0"/>
              <a:t>Çocuğun </a:t>
            </a:r>
            <a:r>
              <a:rPr lang="tr-TR" dirty="0"/>
              <a:t>gece geç saatlere kadar nerede olduğunun bilinmemesi ve </a:t>
            </a:r>
            <a:r>
              <a:rPr lang="tr-TR" dirty="0" smtClean="0"/>
              <a:t>umursanmaması,</a:t>
            </a:r>
          </a:p>
          <a:p>
            <a:pPr algn="just"/>
            <a:r>
              <a:rPr lang="tr-TR" dirty="0" smtClean="0"/>
              <a:t>Çocuğun </a:t>
            </a:r>
            <a:r>
              <a:rPr lang="tr-TR" dirty="0"/>
              <a:t>terk edilmesi veya kendine zarar verebileceği durumlarda denetimsiz </a:t>
            </a:r>
            <a:r>
              <a:rPr lang="tr-TR" dirty="0" smtClean="0"/>
              <a:t>bırakılması,</a:t>
            </a:r>
            <a:endParaRPr lang="tr-TR" dirty="0"/>
          </a:p>
        </p:txBody>
      </p:sp>
    </p:spTree>
    <p:extLst>
      <p:ext uri="{BB962C8B-B14F-4D97-AF65-F5344CB8AC3E}">
        <p14:creationId xmlns:p14="http://schemas.microsoft.com/office/powerpoint/2010/main" val="256241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Duygusal İhmal</a:t>
            </a:r>
            <a:endParaRPr lang="tr-TR" dirty="0"/>
          </a:p>
        </p:txBody>
      </p:sp>
      <p:sp>
        <p:nvSpPr>
          <p:cNvPr id="3" name="İçerik Yer Tutucusu 2"/>
          <p:cNvSpPr>
            <a:spLocks noGrp="1"/>
          </p:cNvSpPr>
          <p:nvPr>
            <p:ph idx="1"/>
          </p:nvPr>
        </p:nvSpPr>
        <p:spPr/>
        <p:txBody>
          <a:bodyPr/>
          <a:lstStyle/>
          <a:p>
            <a:r>
              <a:rPr lang="tr-TR" dirty="0"/>
              <a:t>Çocuğa yetersiz ilgi ve şefkat </a:t>
            </a:r>
            <a:r>
              <a:rPr lang="tr-TR" dirty="0" smtClean="0"/>
              <a:t>göstermek,</a:t>
            </a:r>
          </a:p>
          <a:p>
            <a:r>
              <a:rPr lang="tr-TR" dirty="0" smtClean="0"/>
              <a:t>Çocuğun </a:t>
            </a:r>
            <a:r>
              <a:rPr lang="tr-TR" dirty="0"/>
              <a:t>aile içinde şiddet ve kötü muameleye şahit olmasına izin </a:t>
            </a:r>
            <a:r>
              <a:rPr lang="tr-TR" dirty="0" smtClean="0"/>
              <a:t>vermek,</a:t>
            </a:r>
            <a:endParaRPr lang="tr-TR" dirty="0"/>
          </a:p>
          <a:p>
            <a:r>
              <a:rPr lang="tr-TR" dirty="0" smtClean="0"/>
              <a:t>Çocuğun </a:t>
            </a:r>
            <a:r>
              <a:rPr lang="tr-TR" dirty="0"/>
              <a:t>alkol, uyuşturucu kullanmasına izin </a:t>
            </a:r>
            <a:r>
              <a:rPr lang="tr-TR" dirty="0" smtClean="0"/>
              <a:t>vermek</a:t>
            </a:r>
            <a:r>
              <a:rPr lang="tr-TR" dirty="0"/>
              <a:t>,</a:t>
            </a:r>
            <a:endParaRPr lang="tr-TR" dirty="0" smtClean="0"/>
          </a:p>
          <a:p>
            <a:r>
              <a:rPr lang="tr-TR" dirty="0" smtClean="0"/>
              <a:t>Çocuğun </a:t>
            </a:r>
            <a:r>
              <a:rPr lang="tr-TR" dirty="0"/>
              <a:t>suç işleme, saldırganlık gibi uyumsuz davranışlarına destek olmak ya da bu davranışları görmezden gelmek.</a:t>
            </a:r>
          </a:p>
        </p:txBody>
      </p:sp>
    </p:spTree>
    <p:extLst>
      <p:ext uri="{BB962C8B-B14F-4D97-AF65-F5344CB8AC3E}">
        <p14:creationId xmlns:p14="http://schemas.microsoft.com/office/powerpoint/2010/main" val="23679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Eğitimsel İhmal</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a:t>Çocuğun zorunlu yaşa gelmesine rağmen okula gönderilmemesi, </a:t>
            </a:r>
            <a:endParaRPr lang="tr-TR" dirty="0" smtClean="0"/>
          </a:p>
          <a:p>
            <a:pPr algn="just"/>
            <a:r>
              <a:rPr lang="tr-TR" dirty="0" smtClean="0"/>
              <a:t>18 </a:t>
            </a:r>
            <a:r>
              <a:rPr lang="tr-TR" dirty="0"/>
              <a:t>yaşın altında olmasına rağmen çalışmaya </a:t>
            </a:r>
            <a:r>
              <a:rPr lang="tr-TR" dirty="0" smtClean="0"/>
              <a:t>zorlanması,</a:t>
            </a:r>
          </a:p>
          <a:p>
            <a:pPr algn="just"/>
            <a:r>
              <a:rPr lang="tr-TR" dirty="0" smtClean="0"/>
              <a:t>Okula </a:t>
            </a:r>
            <a:r>
              <a:rPr lang="tr-TR" dirty="0"/>
              <a:t>devamlılığının sağlanmaması, </a:t>
            </a:r>
          </a:p>
          <a:p>
            <a:pPr algn="just"/>
            <a:r>
              <a:rPr lang="tr-TR" dirty="0" smtClean="0"/>
              <a:t>Okula </a:t>
            </a:r>
            <a:r>
              <a:rPr lang="tr-TR" dirty="0"/>
              <a:t>devam etmediği bilinmesine rağmen müdahalede bulunulmaması, </a:t>
            </a:r>
          </a:p>
          <a:p>
            <a:pPr algn="just"/>
            <a:r>
              <a:rPr lang="tr-TR" dirty="0" smtClean="0"/>
              <a:t>Eğitimin </a:t>
            </a:r>
            <a:r>
              <a:rPr lang="tr-TR" dirty="0"/>
              <a:t>başarısı için gerekli ihtiyaçların karşılanmaması ve gerekli desteğin sağlanmaması.</a:t>
            </a:r>
          </a:p>
        </p:txBody>
      </p:sp>
    </p:spTree>
    <p:extLst>
      <p:ext uri="{BB962C8B-B14F-4D97-AF65-F5344CB8AC3E}">
        <p14:creationId xmlns:p14="http://schemas.microsoft.com/office/powerpoint/2010/main" val="255662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1584</Words>
  <Application>Microsoft Office PowerPoint</Application>
  <PresentationFormat>Ekran Gösterisi (4:3)</PresentationFormat>
  <Paragraphs>207</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Ofis Teması</vt:lpstr>
      <vt:lpstr>ÇOCUK İHMAL VE İSTİSMARI,  ADLİ YÜKÜMLÜLÜKLER VE  OKUL SÜRECİNİN YÖNETİLMESİ</vt:lpstr>
      <vt:lpstr>İhmal ve İstismar</vt:lpstr>
      <vt:lpstr>PowerPoint Sunusu</vt:lpstr>
      <vt:lpstr>PowerPoint Sunusu</vt:lpstr>
      <vt:lpstr>PowerPoint Sunusu</vt:lpstr>
      <vt:lpstr>Dünya Sağlık Örgütü tarafından 4 tip kötü muamele tanımlanmaktadır:</vt:lpstr>
      <vt:lpstr>Fiziksel İhmal</vt:lpstr>
      <vt:lpstr>Duygusal İhmal</vt:lpstr>
      <vt:lpstr>Eğitimsel İhmal</vt:lpstr>
      <vt:lpstr>İHMAL EDİLİYOR OLABİLİR !!!</vt:lpstr>
      <vt:lpstr>Fiziksel İstismar</vt:lpstr>
      <vt:lpstr>Duygusal İstismar</vt:lpstr>
      <vt:lpstr>Cinsel İstismar</vt:lpstr>
      <vt:lpstr>Cinsel İstismar İle İlgili Düşünceler</vt:lpstr>
      <vt:lpstr>PowerPoint Sunusu</vt:lpstr>
      <vt:lpstr>PowerPoint Sunusu</vt:lpstr>
      <vt:lpstr>YANLIŞ</vt:lpstr>
      <vt:lpstr>DOĞRU</vt:lpstr>
      <vt:lpstr>PowerPoint Sunusu</vt:lpstr>
      <vt:lpstr>PowerPoint Sunusu</vt:lpstr>
      <vt:lpstr>Bir istismar durumunda ilk olarak yapılması gerekenler</vt:lpstr>
      <vt:lpstr>PowerPoint Sunusu</vt:lpstr>
      <vt:lpstr>PowerPoint Sunusu</vt:lpstr>
      <vt:lpstr>BİLDİRİM YÜKÜMLÜLÜĞÜ </vt:lpstr>
      <vt:lpstr>TCK Madde 278</vt:lpstr>
      <vt:lpstr>TCK Madde 279</vt:lpstr>
      <vt:lpstr>DİKKAT!</vt:lpstr>
      <vt:lpstr>PowerPoint Sunusu</vt:lpstr>
      <vt:lpstr>PowerPoint Sunusu</vt:lpstr>
      <vt:lpstr>PowerPoint Sunusu</vt:lpstr>
      <vt:lpstr>PowerPoint Sunusu</vt:lpstr>
      <vt:lpstr>OKUL YÖNETİMİ YASAL SÜRECİ BAŞLATMAKLA GÖREVLİDİR.</vt:lpstr>
      <vt:lpstr>PowerPoint Sunusu</vt:lpstr>
      <vt:lpstr>Yasal Süreçte Okul Müdürlüklerinin Yapacağı Çalışmalar</vt:lpstr>
      <vt:lpstr>DİKKAT EDİLECEK HUSUSLAR</vt:lpstr>
      <vt:lpstr>PowerPoint Sunusu</vt:lpstr>
      <vt:lpstr>Cinsel İstismar Şüphesinin Aile İle Paylaşımı Nasıl Yapılmalıdır?</vt:lpstr>
      <vt:lpstr>PowerPoint Sunusu</vt:lpstr>
      <vt:lpstr>Çocuğun özel hayatı ile ilgili bir bilginin yetkililerle paylaşılması için gerekçeler;</vt:lpstr>
      <vt:lpstr>Özetle;</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İHMAL VE İSTİSMARINDA ADLİ SÜREÇ VE OKUL SÜRECİNİN YÖNETİLMESİ</dc:title>
  <dc:creator>Zeliha</dc:creator>
  <cp:lastModifiedBy>Zeliha</cp:lastModifiedBy>
  <cp:revision>38</cp:revision>
  <dcterms:created xsi:type="dcterms:W3CDTF">2023-09-28T16:05:56Z</dcterms:created>
  <dcterms:modified xsi:type="dcterms:W3CDTF">2023-09-29T04:27:30Z</dcterms:modified>
</cp:coreProperties>
</file>