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notesMasterIdLst>
    <p:notesMasterId r:id="rId33"/>
  </p:notesMasterIdLst>
  <p:sldIdLst>
    <p:sldId id="256" r:id="rId2"/>
    <p:sldId id="257" r:id="rId3"/>
    <p:sldId id="258" r:id="rId4"/>
    <p:sldId id="283" r:id="rId5"/>
    <p:sldId id="284" r:id="rId6"/>
    <p:sldId id="285" r:id="rId7"/>
    <p:sldId id="286" r:id="rId8"/>
    <p:sldId id="287" r:id="rId9"/>
    <p:sldId id="259" r:id="rId10"/>
    <p:sldId id="265" r:id="rId11"/>
    <p:sldId id="261" r:id="rId12"/>
    <p:sldId id="260" r:id="rId13"/>
    <p:sldId id="262" r:id="rId14"/>
    <p:sldId id="263" r:id="rId15"/>
    <p:sldId id="267" r:id="rId16"/>
    <p:sldId id="268" r:id="rId17"/>
    <p:sldId id="266" r:id="rId18"/>
    <p:sldId id="269" r:id="rId19"/>
    <p:sldId id="270" r:id="rId20"/>
    <p:sldId id="271" r:id="rId21"/>
    <p:sldId id="272" r:id="rId22"/>
    <p:sldId id="273" r:id="rId23"/>
    <p:sldId id="274" r:id="rId24"/>
    <p:sldId id="275" r:id="rId25"/>
    <p:sldId id="276" r:id="rId26"/>
    <p:sldId id="277" r:id="rId27"/>
    <p:sldId id="278" r:id="rId28"/>
    <p:sldId id="279" r:id="rId29"/>
    <p:sldId id="281" r:id="rId30"/>
    <p:sldId id="280" r:id="rId31"/>
    <p:sldId id="282"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3DA7A316-6EFF-48B1-873A-9343E129EBE1}">
          <p14:sldIdLst>
            <p14:sldId id="256"/>
            <p14:sldId id="257"/>
            <p14:sldId id="258"/>
            <p14:sldId id="283"/>
            <p14:sldId id="284"/>
            <p14:sldId id="285"/>
            <p14:sldId id="286"/>
            <p14:sldId id="287"/>
            <p14:sldId id="259"/>
            <p14:sldId id="265"/>
            <p14:sldId id="261"/>
            <p14:sldId id="260"/>
            <p14:sldId id="262"/>
            <p14:sldId id="263"/>
            <p14:sldId id="267"/>
            <p14:sldId id="268"/>
            <p14:sldId id="266"/>
            <p14:sldId id="269"/>
            <p14:sldId id="270"/>
            <p14:sldId id="271"/>
            <p14:sldId id="272"/>
            <p14:sldId id="273"/>
            <p14:sldId id="274"/>
            <p14:sldId id="275"/>
            <p14:sldId id="276"/>
            <p14:sldId id="277"/>
            <p14:sldId id="278"/>
            <p14:sldId id="279"/>
            <p14:sldId id="281"/>
            <p14:sldId id="280"/>
            <p14:sldId id="28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E9FD46-687B-4E86-B457-E0E112D61819}" type="datetimeFigureOut">
              <a:rPr lang="tr-TR" smtClean="0"/>
              <a:t>28.09.2023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B41373-82AF-4699-B38A-45CDD2432EC7}" type="slidenum">
              <a:rPr lang="tr-TR" smtClean="0"/>
              <a:t>‹#›</a:t>
            </a:fld>
            <a:endParaRPr lang="tr-TR"/>
          </a:p>
        </p:txBody>
      </p:sp>
    </p:spTree>
    <p:extLst>
      <p:ext uri="{BB962C8B-B14F-4D97-AF65-F5344CB8AC3E}">
        <p14:creationId xmlns:p14="http://schemas.microsoft.com/office/powerpoint/2010/main" val="3606484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8B41373-82AF-4699-B38A-45CDD2432EC7}" type="slidenum">
              <a:rPr lang="tr-TR" smtClean="0"/>
              <a:t>9</a:t>
            </a:fld>
            <a:endParaRPr lang="tr-TR"/>
          </a:p>
        </p:txBody>
      </p:sp>
    </p:spTree>
    <p:extLst>
      <p:ext uri="{BB962C8B-B14F-4D97-AF65-F5344CB8AC3E}">
        <p14:creationId xmlns:p14="http://schemas.microsoft.com/office/powerpoint/2010/main" val="2673158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6D3D51A-9167-41F0-B21B-9AEC5B4341D6}" type="datetimeFigureOut">
              <a:rPr lang="tr-TR" smtClean="0"/>
              <a:t>28.09.2023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D3880B-12E2-48DD-BFF4-97A51E2AE98A}" type="slidenum">
              <a:rPr lang="tr-TR" smtClean="0"/>
              <a:t>‹#›</a:t>
            </a:fld>
            <a:endParaRPr lang="tr-TR"/>
          </a:p>
        </p:txBody>
      </p:sp>
    </p:spTree>
    <p:extLst>
      <p:ext uri="{BB962C8B-B14F-4D97-AF65-F5344CB8AC3E}">
        <p14:creationId xmlns:p14="http://schemas.microsoft.com/office/powerpoint/2010/main" val="1732287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6D3D51A-9167-41F0-B21B-9AEC5B4341D6}" type="datetimeFigureOut">
              <a:rPr lang="tr-TR" smtClean="0"/>
              <a:t>28.09.2023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D3880B-12E2-48DD-BFF4-97A51E2AE98A}" type="slidenum">
              <a:rPr lang="tr-TR" smtClean="0"/>
              <a:t>‹#›</a:t>
            </a:fld>
            <a:endParaRPr lang="tr-TR"/>
          </a:p>
        </p:txBody>
      </p:sp>
    </p:spTree>
    <p:extLst>
      <p:ext uri="{BB962C8B-B14F-4D97-AF65-F5344CB8AC3E}">
        <p14:creationId xmlns:p14="http://schemas.microsoft.com/office/powerpoint/2010/main" val="489143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6D3D51A-9167-41F0-B21B-9AEC5B4341D6}" type="datetimeFigureOut">
              <a:rPr lang="tr-TR" smtClean="0"/>
              <a:t>28.09.2023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D3880B-12E2-48DD-BFF4-97A51E2AE98A}" type="slidenum">
              <a:rPr lang="tr-TR" smtClean="0"/>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91886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6D3D51A-9167-41F0-B21B-9AEC5B4341D6}" type="datetimeFigureOut">
              <a:rPr lang="tr-TR" smtClean="0"/>
              <a:t>28.09.2023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D3880B-12E2-48DD-BFF4-97A51E2AE98A}" type="slidenum">
              <a:rPr lang="tr-TR" smtClean="0"/>
              <a:t>‹#›</a:t>
            </a:fld>
            <a:endParaRPr lang="tr-TR"/>
          </a:p>
        </p:txBody>
      </p:sp>
    </p:spTree>
    <p:extLst>
      <p:ext uri="{BB962C8B-B14F-4D97-AF65-F5344CB8AC3E}">
        <p14:creationId xmlns:p14="http://schemas.microsoft.com/office/powerpoint/2010/main" val="31637524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6D3D51A-9167-41F0-B21B-9AEC5B4341D6}" type="datetimeFigureOut">
              <a:rPr lang="tr-TR" smtClean="0"/>
              <a:t>28.09.2023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D3880B-12E2-48DD-BFF4-97A51E2AE98A}" type="slidenum">
              <a:rPr lang="tr-TR" smtClean="0"/>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84955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6D3D51A-9167-41F0-B21B-9AEC5B4341D6}" type="datetimeFigureOut">
              <a:rPr lang="tr-TR" smtClean="0"/>
              <a:t>28.09.2023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D3880B-12E2-48DD-BFF4-97A51E2AE98A}" type="slidenum">
              <a:rPr lang="tr-TR" smtClean="0"/>
              <a:t>‹#›</a:t>
            </a:fld>
            <a:endParaRPr lang="tr-TR"/>
          </a:p>
        </p:txBody>
      </p:sp>
    </p:spTree>
    <p:extLst>
      <p:ext uri="{BB962C8B-B14F-4D97-AF65-F5344CB8AC3E}">
        <p14:creationId xmlns:p14="http://schemas.microsoft.com/office/powerpoint/2010/main" val="2190908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6D3D51A-9167-41F0-B21B-9AEC5B4341D6}" type="datetimeFigureOut">
              <a:rPr lang="tr-TR" smtClean="0"/>
              <a:t>28.09.2023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D3880B-12E2-48DD-BFF4-97A51E2AE98A}" type="slidenum">
              <a:rPr lang="tr-TR" smtClean="0"/>
              <a:t>‹#›</a:t>
            </a:fld>
            <a:endParaRPr lang="tr-TR"/>
          </a:p>
        </p:txBody>
      </p:sp>
    </p:spTree>
    <p:extLst>
      <p:ext uri="{BB962C8B-B14F-4D97-AF65-F5344CB8AC3E}">
        <p14:creationId xmlns:p14="http://schemas.microsoft.com/office/powerpoint/2010/main" val="3459961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6D3D51A-9167-41F0-B21B-9AEC5B4341D6}" type="datetimeFigureOut">
              <a:rPr lang="tr-TR" smtClean="0"/>
              <a:t>28.09.2023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D3880B-12E2-48DD-BFF4-97A51E2AE98A}" type="slidenum">
              <a:rPr lang="tr-TR" smtClean="0"/>
              <a:t>‹#›</a:t>
            </a:fld>
            <a:endParaRPr lang="tr-TR"/>
          </a:p>
        </p:txBody>
      </p:sp>
    </p:spTree>
    <p:extLst>
      <p:ext uri="{BB962C8B-B14F-4D97-AF65-F5344CB8AC3E}">
        <p14:creationId xmlns:p14="http://schemas.microsoft.com/office/powerpoint/2010/main" val="2705964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6D3D51A-9167-41F0-B21B-9AEC5B4341D6}" type="datetimeFigureOut">
              <a:rPr lang="tr-TR" smtClean="0"/>
              <a:t>28.09.2023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D3880B-12E2-48DD-BFF4-97A51E2AE98A}" type="slidenum">
              <a:rPr lang="tr-TR" smtClean="0"/>
              <a:t>‹#›</a:t>
            </a:fld>
            <a:endParaRPr lang="tr-TR"/>
          </a:p>
        </p:txBody>
      </p:sp>
    </p:spTree>
    <p:extLst>
      <p:ext uri="{BB962C8B-B14F-4D97-AF65-F5344CB8AC3E}">
        <p14:creationId xmlns:p14="http://schemas.microsoft.com/office/powerpoint/2010/main" val="4173299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6D3D51A-9167-41F0-B21B-9AEC5B4341D6}" type="datetimeFigureOut">
              <a:rPr lang="tr-TR" smtClean="0"/>
              <a:t>28.09.2023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D3880B-12E2-48DD-BFF4-97A51E2AE98A}" type="slidenum">
              <a:rPr lang="tr-TR" smtClean="0"/>
              <a:t>‹#›</a:t>
            </a:fld>
            <a:endParaRPr lang="tr-TR"/>
          </a:p>
        </p:txBody>
      </p:sp>
    </p:spTree>
    <p:extLst>
      <p:ext uri="{BB962C8B-B14F-4D97-AF65-F5344CB8AC3E}">
        <p14:creationId xmlns:p14="http://schemas.microsoft.com/office/powerpoint/2010/main" val="3162043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6D3D51A-9167-41F0-B21B-9AEC5B4341D6}" type="datetimeFigureOut">
              <a:rPr lang="tr-TR" smtClean="0"/>
              <a:t>28.09.2023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5D3880B-12E2-48DD-BFF4-97A51E2AE98A}" type="slidenum">
              <a:rPr lang="tr-TR" smtClean="0"/>
              <a:t>‹#›</a:t>
            </a:fld>
            <a:endParaRPr lang="tr-TR"/>
          </a:p>
        </p:txBody>
      </p:sp>
    </p:spTree>
    <p:extLst>
      <p:ext uri="{BB962C8B-B14F-4D97-AF65-F5344CB8AC3E}">
        <p14:creationId xmlns:p14="http://schemas.microsoft.com/office/powerpoint/2010/main" val="1711380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6D3D51A-9167-41F0-B21B-9AEC5B4341D6}" type="datetimeFigureOut">
              <a:rPr lang="tr-TR" smtClean="0"/>
              <a:t>28.09.2023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5D3880B-12E2-48DD-BFF4-97A51E2AE98A}" type="slidenum">
              <a:rPr lang="tr-TR" smtClean="0"/>
              <a:t>‹#›</a:t>
            </a:fld>
            <a:endParaRPr lang="tr-TR"/>
          </a:p>
        </p:txBody>
      </p:sp>
    </p:spTree>
    <p:extLst>
      <p:ext uri="{BB962C8B-B14F-4D97-AF65-F5344CB8AC3E}">
        <p14:creationId xmlns:p14="http://schemas.microsoft.com/office/powerpoint/2010/main" val="3894978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6D3D51A-9167-41F0-B21B-9AEC5B4341D6}" type="datetimeFigureOut">
              <a:rPr lang="tr-TR" smtClean="0"/>
              <a:t>28.09.2023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5D3880B-12E2-48DD-BFF4-97A51E2AE98A}" type="slidenum">
              <a:rPr lang="tr-TR" smtClean="0"/>
              <a:t>‹#›</a:t>
            </a:fld>
            <a:endParaRPr lang="tr-TR"/>
          </a:p>
        </p:txBody>
      </p:sp>
    </p:spTree>
    <p:extLst>
      <p:ext uri="{BB962C8B-B14F-4D97-AF65-F5344CB8AC3E}">
        <p14:creationId xmlns:p14="http://schemas.microsoft.com/office/powerpoint/2010/main" val="307979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3D51A-9167-41F0-B21B-9AEC5B4341D6}" type="datetimeFigureOut">
              <a:rPr lang="tr-TR" smtClean="0"/>
              <a:t>28.09.2023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5D3880B-12E2-48DD-BFF4-97A51E2AE98A}" type="slidenum">
              <a:rPr lang="tr-TR" smtClean="0"/>
              <a:t>‹#›</a:t>
            </a:fld>
            <a:endParaRPr lang="tr-TR"/>
          </a:p>
        </p:txBody>
      </p:sp>
    </p:spTree>
    <p:extLst>
      <p:ext uri="{BB962C8B-B14F-4D97-AF65-F5344CB8AC3E}">
        <p14:creationId xmlns:p14="http://schemas.microsoft.com/office/powerpoint/2010/main" val="1442910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6D3D51A-9167-41F0-B21B-9AEC5B4341D6}" type="datetimeFigureOut">
              <a:rPr lang="tr-TR" smtClean="0"/>
              <a:t>28.09.2023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5D3880B-12E2-48DD-BFF4-97A51E2AE98A}" type="slidenum">
              <a:rPr lang="tr-TR" smtClean="0"/>
              <a:t>‹#›</a:t>
            </a:fld>
            <a:endParaRPr lang="tr-TR"/>
          </a:p>
        </p:txBody>
      </p:sp>
    </p:spTree>
    <p:extLst>
      <p:ext uri="{BB962C8B-B14F-4D97-AF65-F5344CB8AC3E}">
        <p14:creationId xmlns:p14="http://schemas.microsoft.com/office/powerpoint/2010/main" val="2757357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6D3D51A-9167-41F0-B21B-9AEC5B4341D6}" type="datetimeFigureOut">
              <a:rPr lang="tr-TR" smtClean="0"/>
              <a:t>28.09.2023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5D3880B-12E2-48DD-BFF4-97A51E2AE98A}" type="slidenum">
              <a:rPr lang="tr-TR" smtClean="0"/>
              <a:t>‹#›</a:t>
            </a:fld>
            <a:endParaRPr lang="tr-TR"/>
          </a:p>
        </p:txBody>
      </p:sp>
    </p:spTree>
    <p:extLst>
      <p:ext uri="{BB962C8B-B14F-4D97-AF65-F5344CB8AC3E}">
        <p14:creationId xmlns:p14="http://schemas.microsoft.com/office/powerpoint/2010/main" val="4243481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6D3D51A-9167-41F0-B21B-9AEC5B4341D6}" type="datetimeFigureOut">
              <a:rPr lang="tr-TR" smtClean="0"/>
              <a:t>28.09.2023</a:t>
            </a:fld>
            <a:endParaRPr lang="tr-T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5D3880B-12E2-48DD-BFF4-97A51E2AE98A}" type="slidenum">
              <a:rPr lang="tr-TR" smtClean="0"/>
              <a:t>‹#›</a:t>
            </a:fld>
            <a:endParaRPr lang="tr-TR"/>
          </a:p>
        </p:txBody>
      </p:sp>
    </p:spTree>
    <p:extLst>
      <p:ext uri="{BB962C8B-B14F-4D97-AF65-F5344CB8AC3E}">
        <p14:creationId xmlns:p14="http://schemas.microsoft.com/office/powerpoint/2010/main" val="2953699188"/>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908720"/>
            <a:ext cx="7097336" cy="1152128"/>
          </a:xfrm>
        </p:spPr>
        <p:txBody>
          <a:bodyPr>
            <a:normAutofit fontScale="90000"/>
          </a:bodyPr>
          <a:lstStyle/>
          <a:p>
            <a:pPr algn="ctr"/>
            <a:r>
              <a:rPr lang="tr-TR" b="1" dirty="0" smtClean="0"/>
              <a:t/>
            </a:r>
            <a:br>
              <a:rPr lang="tr-TR" b="1" dirty="0" smtClean="0"/>
            </a:br>
            <a:r>
              <a:rPr lang="tr-TR" sz="3100" b="1" dirty="0" smtClean="0"/>
              <a:t>GÜRSU </a:t>
            </a:r>
            <a:br>
              <a:rPr lang="tr-TR" sz="3100" b="1" dirty="0" smtClean="0"/>
            </a:br>
            <a:r>
              <a:rPr lang="tr-TR" sz="3100" b="1" dirty="0" smtClean="0"/>
              <a:t>REHBERLİK VE ARAŞTIRMA MERKEZİ </a:t>
            </a:r>
            <a:endParaRPr lang="tr-TR" sz="3100" b="1" dirty="0"/>
          </a:p>
        </p:txBody>
      </p:sp>
      <p:sp>
        <p:nvSpPr>
          <p:cNvPr id="3" name="Alt Başlık 2"/>
          <p:cNvSpPr>
            <a:spLocks noGrp="1"/>
          </p:cNvSpPr>
          <p:nvPr>
            <p:ph type="subTitle" idx="1"/>
          </p:nvPr>
        </p:nvSpPr>
        <p:spPr>
          <a:xfrm>
            <a:off x="683568" y="3717032"/>
            <a:ext cx="6665289" cy="1872208"/>
          </a:xfrm>
        </p:spPr>
        <p:txBody>
          <a:bodyPr>
            <a:normAutofit/>
          </a:bodyPr>
          <a:lstStyle/>
          <a:p>
            <a:r>
              <a:rPr lang="tr-TR" b="1" dirty="0" smtClean="0"/>
              <a:t>DANIŞMANLIK TEDBİRİ UYGULAMALARI</a:t>
            </a:r>
          </a:p>
          <a:p>
            <a:endParaRPr lang="tr-TR" b="1" dirty="0"/>
          </a:p>
          <a:p>
            <a:r>
              <a:rPr lang="tr-TR" b="1" dirty="0" smtClean="0"/>
              <a:t>HÜLYA YILDIZ</a:t>
            </a:r>
          </a:p>
          <a:p>
            <a:r>
              <a:rPr lang="tr-TR" b="1" dirty="0" smtClean="0"/>
              <a:t>PSİKOLOJİK DANIŞMAN</a:t>
            </a:r>
            <a:endParaRPr lang="tr-TR" b="1"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4418707"/>
            <a:ext cx="1907902" cy="1912883"/>
          </a:xfrm>
          <a:prstGeom prst="rect">
            <a:avLst/>
          </a:prstGeom>
        </p:spPr>
      </p:pic>
    </p:spTree>
    <p:extLst>
      <p:ext uri="{BB962C8B-B14F-4D97-AF65-F5344CB8AC3E}">
        <p14:creationId xmlns:p14="http://schemas.microsoft.com/office/powerpoint/2010/main" val="1407667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6120680"/>
          </a:xfrm>
        </p:spPr>
        <p:txBody>
          <a:bodyPr/>
          <a:lstStyle/>
          <a:p>
            <a:pPr marL="0" indent="0">
              <a:buNone/>
            </a:pPr>
            <a:r>
              <a:rPr lang="tr-TR" dirty="0" smtClean="0">
                <a:latin typeface="Arial" charset="0"/>
                <a:cs typeface="Arial" charset="0"/>
              </a:rPr>
              <a:t>    </a:t>
            </a:r>
          </a:p>
          <a:p>
            <a:pPr marL="0" indent="0">
              <a:buNone/>
            </a:pPr>
            <a:r>
              <a:rPr lang="tr-TR" sz="2800" b="1" dirty="0" smtClean="0">
                <a:solidFill>
                  <a:schemeClr val="accent2">
                    <a:lumMod val="75000"/>
                  </a:schemeClr>
                </a:solidFill>
                <a:latin typeface="Arial" charset="0"/>
                <a:cs typeface="Arial" charset="0"/>
              </a:rPr>
              <a:t>             Hukuksal </a:t>
            </a:r>
            <a:r>
              <a:rPr lang="tr-TR" sz="2800" b="1" dirty="0">
                <a:solidFill>
                  <a:schemeClr val="accent2">
                    <a:lumMod val="75000"/>
                  </a:schemeClr>
                </a:solidFill>
                <a:latin typeface="Arial" charset="0"/>
                <a:cs typeface="Arial" charset="0"/>
              </a:rPr>
              <a:t>Dayanak </a:t>
            </a:r>
            <a:r>
              <a:rPr lang="tr-TR" sz="2800" b="1" dirty="0" smtClean="0">
                <a:solidFill>
                  <a:schemeClr val="accent2">
                    <a:lumMod val="75000"/>
                  </a:schemeClr>
                </a:solidFill>
                <a:latin typeface="Arial" charset="0"/>
                <a:cs typeface="Arial" charset="0"/>
              </a:rPr>
              <a:t>        </a:t>
            </a:r>
            <a:endParaRPr lang="tr-TR" sz="2800" b="1" dirty="0">
              <a:solidFill>
                <a:schemeClr val="accent2">
                  <a:lumMod val="75000"/>
                </a:schemeClr>
              </a:solidFill>
            </a:endParaRPr>
          </a:p>
        </p:txBody>
      </p:sp>
      <p:sp>
        <p:nvSpPr>
          <p:cNvPr id="4" name="Dikdörtgen 3"/>
          <p:cNvSpPr/>
          <p:nvPr/>
        </p:nvSpPr>
        <p:spPr>
          <a:xfrm>
            <a:off x="467544" y="2274838"/>
            <a:ext cx="7488832" cy="2246769"/>
          </a:xfrm>
          <a:prstGeom prst="rect">
            <a:avLst/>
          </a:prstGeom>
        </p:spPr>
        <p:txBody>
          <a:bodyPr wrap="square">
            <a:spAutoFit/>
          </a:bodyPr>
          <a:lstStyle/>
          <a:p>
            <a:pPr marL="342900" indent="-342900">
              <a:buFont typeface="Arial" pitchFamily="34" charset="0"/>
              <a:buChar char="•"/>
            </a:pPr>
            <a:r>
              <a:rPr lang="tr-TR" sz="2000" dirty="0">
                <a:latin typeface="Arial" charset="0"/>
                <a:cs typeface="Arial" charset="0"/>
              </a:rPr>
              <a:t>Çocuk Hakları Sözleşmesi </a:t>
            </a:r>
          </a:p>
          <a:p>
            <a:pPr marL="342900" indent="-342900">
              <a:buFont typeface="Arial" pitchFamily="34" charset="0"/>
              <a:buChar char="•"/>
            </a:pPr>
            <a:r>
              <a:rPr lang="tr-TR" sz="2000" dirty="0">
                <a:latin typeface="Arial" charset="0"/>
                <a:cs typeface="Arial" charset="0"/>
              </a:rPr>
              <a:t>Çocuk Koruma Kanunu </a:t>
            </a:r>
          </a:p>
          <a:p>
            <a:pPr marL="342900" indent="-342900">
              <a:buFont typeface="Arial" pitchFamily="34" charset="0"/>
              <a:buChar char="•"/>
            </a:pPr>
            <a:r>
              <a:rPr lang="tr-TR" sz="2000" dirty="0">
                <a:latin typeface="Arial" charset="0"/>
                <a:cs typeface="Arial" charset="0"/>
              </a:rPr>
              <a:t>Çocukların Koruma Kanuna Göre Verilen Koruyucu ve Destekleyici  Tedbir Kararlarının Uygulanması  Hakkında Yönetmelik</a:t>
            </a:r>
          </a:p>
          <a:p>
            <a:pPr marL="342900" indent="-342900">
              <a:buFont typeface="Arial" pitchFamily="34" charset="0"/>
              <a:buChar char="•"/>
            </a:pPr>
            <a:r>
              <a:rPr lang="tr-TR" sz="2000" dirty="0">
                <a:latin typeface="Arial" charset="0"/>
                <a:cs typeface="Arial" charset="0"/>
              </a:rPr>
              <a:t>Danışmanlık Tedbir Kararlarının Uygulama Usul ve Esasları Hakkında Tebliğ</a:t>
            </a:r>
          </a:p>
        </p:txBody>
      </p:sp>
      <p:pic>
        <p:nvPicPr>
          <p:cNvPr id="7170" name="Picture 2" descr="C:\Users\Legacy\Desktop\DT RESİM\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517127"/>
            <a:ext cx="2552700" cy="2078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500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9921" y="332656"/>
            <a:ext cx="6894367" cy="6192688"/>
          </a:xfrm>
        </p:spPr>
        <p:txBody>
          <a:bodyPr>
            <a:normAutofit/>
          </a:bodyPr>
          <a:lstStyle/>
          <a:p>
            <a:pPr marL="0" indent="0" algn="ctr">
              <a:lnSpc>
                <a:spcPct val="90000"/>
              </a:lnSpc>
              <a:buNone/>
              <a:defRPr/>
            </a:pPr>
            <a:r>
              <a:rPr lang="tr-TR" b="1" dirty="0" smtClean="0"/>
              <a:t>       </a:t>
            </a:r>
          </a:p>
          <a:p>
            <a:pPr marL="0" indent="0" algn="ctr">
              <a:lnSpc>
                <a:spcPct val="90000"/>
              </a:lnSpc>
              <a:buNone/>
              <a:defRPr/>
            </a:pPr>
            <a:r>
              <a:rPr lang="tr-TR" b="1" dirty="0" smtClean="0">
                <a:solidFill>
                  <a:schemeClr val="accent2">
                    <a:lumMod val="75000"/>
                  </a:schemeClr>
                </a:solidFill>
                <a:latin typeface="Arial" panose="020B0604020202020204" pitchFamily="34" charset="0"/>
                <a:cs typeface="Arial" panose="020B0604020202020204" pitchFamily="34" charset="0"/>
              </a:rPr>
              <a:t>DANIŞMANLIK TEDBİRİ İLE </a:t>
            </a:r>
          </a:p>
          <a:p>
            <a:pPr marL="0" indent="0" algn="ctr">
              <a:lnSpc>
                <a:spcPct val="90000"/>
              </a:lnSpc>
              <a:buNone/>
              <a:defRPr/>
            </a:pPr>
            <a:r>
              <a:rPr lang="tr-TR" b="1" dirty="0" smtClean="0">
                <a:solidFill>
                  <a:schemeClr val="accent2">
                    <a:lumMod val="75000"/>
                  </a:schemeClr>
                </a:solidFill>
                <a:latin typeface="Arial" panose="020B0604020202020204" pitchFamily="34" charset="0"/>
                <a:cs typeface="Arial" panose="020B0604020202020204" pitchFamily="34" charset="0"/>
              </a:rPr>
              <a:t>NE AMAÇLANDI?</a:t>
            </a:r>
            <a:endParaRPr lang="tr-TR" dirty="0" smtClean="0">
              <a:solidFill>
                <a:schemeClr val="accent2">
                  <a:lumMod val="75000"/>
                </a:schemeClr>
              </a:solidFill>
              <a:latin typeface="Arial" panose="020B0604020202020204" pitchFamily="34" charset="0"/>
              <a:cs typeface="Arial" panose="020B0604020202020204" pitchFamily="34" charset="0"/>
            </a:endParaRPr>
          </a:p>
          <a:p>
            <a:pPr algn="ctr">
              <a:defRPr/>
            </a:pPr>
            <a:r>
              <a:rPr lang="tr-TR" dirty="0" smtClean="0">
                <a:latin typeface="Arial" panose="020B0604020202020204" pitchFamily="34" charset="0"/>
                <a:cs typeface="Arial" panose="020B0604020202020204" pitchFamily="34" charset="0"/>
              </a:rPr>
              <a:t>Çocuğun </a:t>
            </a:r>
            <a:r>
              <a:rPr lang="tr-TR" b="1" i="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ailesi yanında korunmasını sağlamak </a:t>
            </a:r>
            <a:r>
              <a:rPr lang="tr-TR" dirty="0">
                <a:latin typeface="Arial" panose="020B0604020202020204" pitchFamily="34" charset="0"/>
                <a:cs typeface="Arial" panose="020B0604020202020204" pitchFamily="34" charset="0"/>
              </a:rPr>
              <a:t>veya çocuk hakkında verilen tedbir kararlarının uygulanması sırasında onu ve bakımından sorumlu olan kimseleri </a:t>
            </a:r>
            <a:r>
              <a:rPr lang="tr-TR" b="1" i="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desteklemek</a:t>
            </a:r>
            <a:r>
              <a:rPr lang="tr-TR" dirty="0">
                <a:latin typeface="Arial" panose="020B0604020202020204" pitchFamily="34" charset="0"/>
                <a:cs typeface="Arial" panose="020B0604020202020204" pitchFamily="34" charset="0"/>
              </a:rPr>
              <a:t> ya da uygulanması </a:t>
            </a:r>
            <a:r>
              <a:rPr lang="tr-TR" b="1" i="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muhtemel tedbirler hakkında bilgilendirmek </a:t>
            </a:r>
            <a:r>
              <a:rPr lang="tr-TR" dirty="0">
                <a:latin typeface="Arial" panose="020B0604020202020204" pitchFamily="34" charset="0"/>
                <a:cs typeface="Arial" panose="020B0604020202020204" pitchFamily="34" charset="0"/>
              </a:rPr>
              <a:t>amacıyla uygulanır</a:t>
            </a:r>
            <a:r>
              <a:rPr lang="tr-TR" dirty="0" smtClean="0">
                <a:latin typeface="Arial" panose="020B0604020202020204" pitchFamily="34" charset="0"/>
                <a:cs typeface="Arial" panose="020B0604020202020204" pitchFamily="34" charset="0"/>
              </a:rPr>
              <a:t>.</a:t>
            </a:r>
            <a:endParaRPr lang="tr-TR" dirty="0">
              <a:latin typeface="Arial" panose="020B0604020202020204" pitchFamily="34" charset="0"/>
              <a:cs typeface="Arial" panose="020B0604020202020204" pitchFamily="34" charset="0"/>
            </a:endParaRPr>
          </a:p>
          <a:p>
            <a:pPr algn="ctr">
              <a:defRPr/>
            </a:pPr>
            <a:r>
              <a:rPr lang="tr-TR" dirty="0">
                <a:latin typeface="Arial" panose="020B0604020202020204" pitchFamily="34" charset="0"/>
                <a:cs typeface="Arial" panose="020B0604020202020204" pitchFamily="34" charset="0"/>
              </a:rPr>
              <a:t>Bazı sorun alanlarında </a:t>
            </a:r>
            <a:r>
              <a:rPr lang="tr-TR" b="1" i="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tek başına riski azaltıcı bir müdahale</a:t>
            </a:r>
            <a:r>
              <a:rPr lang="tr-TR" dirty="0">
                <a:latin typeface="Arial" panose="020B0604020202020204" pitchFamily="34" charset="0"/>
                <a:cs typeface="Arial" panose="020B0604020202020204" pitchFamily="34" charset="0"/>
              </a:rPr>
              <a:t> olarak bazılarında ise, diğer tedbirlerin uygulanmasından önce veya diğer tedbirlerle birlikte, </a:t>
            </a:r>
            <a:r>
              <a:rPr lang="tr-TR" b="1" i="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 tedbirlere destek vermek</a:t>
            </a:r>
            <a:r>
              <a:rPr lang="tr-TR" dirty="0">
                <a:latin typeface="Arial" panose="020B0604020202020204" pitchFamily="34" charset="0"/>
                <a:cs typeface="Arial" panose="020B0604020202020204" pitchFamily="34" charset="0"/>
              </a:rPr>
              <a:t> amacıyla uygulanır.</a:t>
            </a:r>
          </a:p>
          <a:p>
            <a:pPr marL="0" indent="0">
              <a:buNone/>
            </a:pPr>
            <a:endParaRPr lang="tr-TR" dirty="0"/>
          </a:p>
        </p:txBody>
      </p:sp>
      <p:pic>
        <p:nvPicPr>
          <p:cNvPr id="2" name="Resim 1"/>
          <p:cNvPicPr>
            <a:picLocks noChangeAspect="1"/>
          </p:cNvPicPr>
          <p:nvPr/>
        </p:nvPicPr>
        <p:blipFill rotWithShape="1">
          <a:blip r:embed="rId2" cstate="print">
            <a:extLst>
              <a:ext uri="{28A0092B-C50C-407E-A947-70E740481C1C}">
                <a14:useLocalDpi xmlns:a14="http://schemas.microsoft.com/office/drawing/2010/main" val="0"/>
              </a:ext>
            </a:extLst>
          </a:blip>
          <a:srcRect l="57087" b="9401"/>
          <a:stretch/>
        </p:blipFill>
        <p:spPr>
          <a:xfrm>
            <a:off x="755576" y="4213951"/>
            <a:ext cx="2232248" cy="2650975"/>
          </a:xfrm>
          <a:prstGeom prst="rect">
            <a:avLst/>
          </a:prstGeom>
        </p:spPr>
      </p:pic>
    </p:spTree>
    <p:extLst>
      <p:ext uri="{BB962C8B-B14F-4D97-AF65-F5344CB8AC3E}">
        <p14:creationId xmlns:p14="http://schemas.microsoft.com/office/powerpoint/2010/main" val="2987818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6923112" cy="5721499"/>
          </a:xfrm>
        </p:spPr>
        <p:txBody>
          <a:bodyPr/>
          <a:lstStyle/>
          <a:p>
            <a:pPr marL="0" indent="0">
              <a:buNone/>
            </a:pPr>
            <a:r>
              <a:rPr lang="tr-TR" b="1" dirty="0" smtClean="0"/>
              <a:t>       </a:t>
            </a:r>
            <a:r>
              <a:rPr lang="tr-TR" b="1" dirty="0" smtClean="0">
                <a:latin typeface="Arial" panose="020B0604020202020204" pitchFamily="34" charset="0"/>
                <a:cs typeface="Arial" panose="020B0604020202020204" pitchFamily="34" charset="0"/>
              </a:rPr>
              <a:t>TEDBİR KARARLARININ GÖNDERİLMESİ</a:t>
            </a:r>
          </a:p>
          <a:p>
            <a:pPr>
              <a:defRPr/>
            </a:pPr>
            <a:r>
              <a:rPr lang="tr-TR" b="1" i="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Danışmanlık  ve barınma  </a:t>
            </a:r>
            <a:r>
              <a:rPr lang="tr-TR" b="1" i="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tedbiri </a:t>
            </a:r>
            <a:r>
              <a:rPr lang="tr-TR" dirty="0">
                <a:latin typeface="Arial" panose="020B0604020202020204" pitchFamily="34" charset="0"/>
                <a:cs typeface="Arial" panose="020B0604020202020204" pitchFamily="34" charset="0"/>
              </a:rPr>
              <a:t>ilgilisine göre İl milli  eğitim, aile ve sosyal politikalar il/ilçe  müdürlükleri/ yerel yönetimlere</a:t>
            </a:r>
          </a:p>
          <a:p>
            <a:pPr>
              <a:defRPr/>
            </a:pPr>
            <a:r>
              <a:rPr lang="tr-TR" b="1" i="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Eğitim tedbiri,</a:t>
            </a:r>
            <a:r>
              <a:rPr lang="tr-TR" dirty="0">
                <a:solidFill>
                  <a:srgbClr val="FF0000"/>
                </a:solidFill>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il milli eğitim/ ÇSGB  bölge müdürlüklerine</a:t>
            </a:r>
          </a:p>
          <a:p>
            <a:pPr>
              <a:defRPr/>
            </a:pPr>
            <a:r>
              <a:rPr lang="tr-TR" b="1" i="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Bakım tedbiri, </a:t>
            </a:r>
            <a:r>
              <a:rPr lang="tr-TR" dirty="0">
                <a:latin typeface="Arial" panose="020B0604020202020204" pitchFamily="34" charset="0"/>
                <a:cs typeface="Arial" panose="020B0604020202020204" pitchFamily="34" charset="0"/>
              </a:rPr>
              <a:t>aile ve sosyal politikalar il/ilçe  müdürlükleri </a:t>
            </a:r>
          </a:p>
          <a:p>
            <a:pPr>
              <a:defRPr/>
            </a:pPr>
            <a:r>
              <a:rPr lang="tr-TR" b="1" i="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Sağlık tedbiri; </a:t>
            </a:r>
            <a:r>
              <a:rPr lang="tr-TR" dirty="0">
                <a:latin typeface="Arial" panose="020B0604020202020204" pitchFamily="34" charset="0"/>
                <a:cs typeface="Arial" panose="020B0604020202020204" pitchFamily="34" charset="0"/>
              </a:rPr>
              <a:t>il sağlık müdürlüklerine </a:t>
            </a:r>
          </a:p>
        </p:txBody>
      </p:sp>
      <p:sp>
        <p:nvSpPr>
          <p:cNvPr id="4" name="Dikdörtgen 3"/>
          <p:cNvSpPr/>
          <p:nvPr/>
        </p:nvSpPr>
        <p:spPr>
          <a:xfrm>
            <a:off x="2818923" y="3244334"/>
            <a:ext cx="184731" cy="369332"/>
          </a:xfrm>
          <a:prstGeom prst="rect">
            <a:avLst/>
          </a:prstGeom>
        </p:spPr>
        <p:txBody>
          <a:bodyPr wrap="none">
            <a:spAutoFit/>
          </a:bodyPr>
          <a:lstStyle/>
          <a:p>
            <a:endParaRPr lang="tr-TR" dirty="0"/>
          </a:p>
        </p:txBody>
      </p:sp>
      <p:pic>
        <p:nvPicPr>
          <p:cNvPr id="2" name="Resim 1"/>
          <p:cNvPicPr>
            <a:picLocks noChangeAspect="1"/>
          </p:cNvPicPr>
          <p:nvPr/>
        </p:nvPicPr>
        <p:blipFill rotWithShape="1">
          <a:blip r:embed="rId2" cstate="print">
            <a:extLst>
              <a:ext uri="{28A0092B-C50C-407E-A947-70E740481C1C}">
                <a14:useLocalDpi xmlns:a14="http://schemas.microsoft.com/office/drawing/2010/main" val="0"/>
              </a:ext>
            </a:extLst>
          </a:blip>
          <a:srcRect l="9050" r="55512"/>
          <a:stretch/>
        </p:blipFill>
        <p:spPr>
          <a:xfrm>
            <a:off x="1579140" y="2708920"/>
            <a:ext cx="2664296" cy="4149080"/>
          </a:xfrm>
          <a:prstGeom prst="rect">
            <a:avLst/>
          </a:prstGeom>
        </p:spPr>
      </p:pic>
    </p:spTree>
    <p:extLst>
      <p:ext uri="{BB962C8B-B14F-4D97-AF65-F5344CB8AC3E}">
        <p14:creationId xmlns:p14="http://schemas.microsoft.com/office/powerpoint/2010/main" val="61204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435280" cy="6336704"/>
          </a:xfrm>
        </p:spPr>
        <p:txBody>
          <a:bodyPr/>
          <a:lstStyle/>
          <a:p>
            <a:pPr marL="0" indent="0">
              <a:buNone/>
            </a:pPr>
            <a:r>
              <a:rPr lang="tr-TR" b="1" dirty="0" smtClean="0"/>
              <a:t>          TEDBİR KARARININ UYGULANMASI</a:t>
            </a:r>
          </a:p>
          <a:p>
            <a:pPr>
              <a:buFont typeface="Wingdings" pitchFamily="2" charset="2"/>
              <a:buNone/>
              <a:defRPr/>
            </a:pPr>
            <a:endParaRPr lang="tr-TR" u="sng" dirty="0" smtClean="0"/>
          </a:p>
          <a:p>
            <a:pPr>
              <a:buFont typeface="Wingdings" pitchFamily="2" charset="2"/>
              <a:buNone/>
              <a:defRPr/>
            </a:pPr>
            <a:endParaRPr lang="tr-TR" sz="3600" b="1" u="sng" dirty="0" smtClean="0"/>
          </a:p>
          <a:p>
            <a:pPr>
              <a:buFont typeface="Wingdings" pitchFamily="2" charset="2"/>
              <a:buNone/>
              <a:defRPr/>
            </a:pPr>
            <a:r>
              <a:rPr lang="tr-TR" b="1" u="sng" dirty="0" smtClean="0"/>
              <a:t>Danışmanlık  </a:t>
            </a:r>
            <a:r>
              <a:rPr lang="tr-TR" b="1" u="sng" dirty="0"/>
              <a:t>Tedbirleri </a:t>
            </a:r>
          </a:p>
          <a:p>
            <a:pPr>
              <a:defRPr/>
            </a:pPr>
            <a:r>
              <a:rPr lang="tr-TR" b="1" i="1" u="sng" dirty="0">
                <a:solidFill>
                  <a:srgbClr val="FF0000"/>
                </a:solidFill>
                <a:effectLst>
                  <a:outerShdw blurRad="38100" dist="38100" dir="2700000" algn="tl">
                    <a:srgbClr val="000000">
                      <a:alpha val="43137"/>
                    </a:srgbClr>
                  </a:outerShdw>
                </a:effectLst>
              </a:rPr>
              <a:t>MEB   </a:t>
            </a:r>
            <a:endParaRPr lang="tr-TR" b="1" i="1" u="sng" dirty="0" smtClean="0">
              <a:solidFill>
                <a:srgbClr val="FF0000"/>
              </a:solidFill>
              <a:effectLst>
                <a:outerShdw blurRad="38100" dist="38100" dir="2700000" algn="tl">
                  <a:srgbClr val="000000">
                    <a:alpha val="43137"/>
                  </a:srgbClr>
                </a:outerShdw>
              </a:effectLst>
            </a:endParaRPr>
          </a:p>
          <a:p>
            <a:pPr>
              <a:defRPr/>
            </a:pPr>
            <a:r>
              <a:rPr lang="tr-TR" dirty="0"/>
              <a:t>OKUL (psikolojik danışman/rehber öğretmen) </a:t>
            </a:r>
            <a:endParaRPr lang="tr-TR" dirty="0" smtClean="0"/>
          </a:p>
          <a:p>
            <a:pPr>
              <a:defRPr/>
            </a:pPr>
            <a:r>
              <a:rPr lang="tr-TR" dirty="0" smtClean="0"/>
              <a:t>RAM  (Rehberlik ve Araştırma Merkezi (psikolojik danışman/rehber öğretmen)</a:t>
            </a:r>
            <a:endParaRPr lang="tr-TR" dirty="0"/>
          </a:p>
        </p:txBody>
      </p:sp>
      <p:pic>
        <p:nvPicPr>
          <p:cNvPr id="2" name="Resim 1"/>
          <p:cNvPicPr>
            <a:picLocks noChangeAspect="1"/>
          </p:cNvPicPr>
          <p:nvPr/>
        </p:nvPicPr>
        <p:blipFill rotWithShape="1">
          <a:blip r:embed="rId2" cstate="print">
            <a:extLst>
              <a:ext uri="{28A0092B-C50C-407E-A947-70E740481C1C}">
                <a14:useLocalDpi xmlns:a14="http://schemas.microsoft.com/office/drawing/2010/main" val="0"/>
              </a:ext>
            </a:extLst>
          </a:blip>
          <a:srcRect l="20075" t="10800" r="28737" b="13601"/>
          <a:stretch/>
        </p:blipFill>
        <p:spPr>
          <a:xfrm>
            <a:off x="1115616" y="3789040"/>
            <a:ext cx="3694118" cy="3068960"/>
          </a:xfrm>
          <a:prstGeom prst="rect">
            <a:avLst/>
          </a:prstGeom>
        </p:spPr>
      </p:pic>
    </p:spTree>
    <p:extLst>
      <p:ext uri="{BB962C8B-B14F-4D97-AF65-F5344CB8AC3E}">
        <p14:creationId xmlns:p14="http://schemas.microsoft.com/office/powerpoint/2010/main" val="21213752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332656"/>
            <a:ext cx="6768752" cy="6408712"/>
          </a:xfrm>
        </p:spPr>
        <p:txBody>
          <a:bodyPr>
            <a:normAutofit/>
          </a:bodyPr>
          <a:lstStyle/>
          <a:p>
            <a:pPr marL="0" indent="0">
              <a:buNone/>
            </a:pPr>
            <a:endParaRPr lang="tr-TR" b="1" dirty="0" smtClean="0"/>
          </a:p>
          <a:p>
            <a:pPr marL="0" indent="0">
              <a:buNone/>
            </a:pPr>
            <a:r>
              <a:rPr lang="tr-TR" b="1" dirty="0" smtClean="0">
                <a:latin typeface="Arial" panose="020B0604020202020204" pitchFamily="34" charset="0"/>
                <a:cs typeface="Arial" panose="020B0604020202020204" pitchFamily="34" charset="0"/>
              </a:rPr>
              <a:t>Rehber Öğretmen/Psikolojik Danışmanın Görevleri</a:t>
            </a:r>
          </a:p>
          <a:p>
            <a:pPr marL="0" indent="0">
              <a:buNone/>
            </a:pPr>
            <a:endParaRPr lang="tr-TR" b="1"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MEB Rehberlik ve Psikolojik Danışma Hizmetleri Yönetmeliği (14 Ağustos 2020  Sayı:31213)</a:t>
            </a:r>
          </a:p>
          <a:p>
            <a:pPr marL="0" indent="0">
              <a:buNone/>
            </a:pPr>
            <a:r>
              <a:rPr lang="tr-TR" b="1" dirty="0" smtClean="0">
                <a:latin typeface="Arial" panose="020B0604020202020204" pitchFamily="34" charset="0"/>
                <a:cs typeface="Arial" panose="020B0604020202020204" pitchFamily="34" charset="0"/>
              </a:rPr>
              <a:t>MADDE 21-</a:t>
            </a:r>
          </a:p>
          <a:p>
            <a:pPr marL="0" indent="0">
              <a:buNone/>
            </a:pPr>
            <a:r>
              <a:rPr lang="tr-TR" dirty="0" smtClean="0">
                <a:latin typeface="Arial" panose="020B0604020202020204" pitchFamily="34" charset="0"/>
                <a:cs typeface="Arial" panose="020B0604020202020204" pitchFamily="34" charset="0"/>
              </a:rPr>
              <a:t>(3) </a:t>
            </a:r>
            <a:r>
              <a:rPr lang="tr-TR" b="1" dirty="0" smtClean="0">
                <a:latin typeface="Arial" panose="020B0604020202020204" pitchFamily="34" charset="0"/>
                <a:cs typeface="Arial" panose="020B0604020202020204" pitchFamily="34" charset="0"/>
              </a:rPr>
              <a:t>İyileştirici Hizmetler</a:t>
            </a:r>
          </a:p>
          <a:p>
            <a:pPr marL="0" indent="0">
              <a:buNone/>
            </a:pPr>
            <a:r>
              <a:rPr lang="tr-TR" dirty="0" smtClean="0">
                <a:latin typeface="Arial" panose="020B0604020202020204" pitchFamily="34" charset="0"/>
                <a:cs typeface="Arial" panose="020B0604020202020204" pitchFamily="34" charset="0"/>
              </a:rPr>
              <a:t>      b)</a:t>
            </a:r>
            <a:r>
              <a:rPr lang="tr-TR" dirty="0" err="1" smtClean="0">
                <a:latin typeface="Arial" panose="020B0604020202020204" pitchFamily="34" charset="0"/>
                <a:cs typeface="Arial" panose="020B0604020202020204" pitchFamily="34" charset="0"/>
              </a:rPr>
              <a:t>Psikososyal</a:t>
            </a:r>
            <a:r>
              <a:rPr lang="tr-TR" dirty="0" smtClean="0">
                <a:latin typeface="Arial" panose="020B0604020202020204" pitchFamily="34" charset="0"/>
                <a:cs typeface="Arial" panose="020B0604020202020204" pitchFamily="34" charset="0"/>
              </a:rPr>
              <a:t> destek hizmetleri kapsamında ;</a:t>
            </a:r>
          </a:p>
          <a:p>
            <a:pPr marL="0" indent="0">
              <a:buNone/>
            </a:pPr>
            <a:r>
              <a:rPr lang="tr-TR" dirty="0" smtClean="0">
                <a:latin typeface="Arial" panose="020B0604020202020204" pitchFamily="34" charset="0"/>
                <a:cs typeface="Arial" panose="020B0604020202020204" pitchFamily="34" charset="0"/>
              </a:rPr>
              <a:t>      2)Hakkında danışmanlık tedbir kararı verilen çocuğa ve çocuğun bakımından sorumlu kişilere hizmet sunar.</a:t>
            </a:r>
          </a:p>
          <a:p>
            <a:pPr marL="0" indent="0">
              <a:buNone/>
            </a:pPr>
            <a:r>
              <a:rPr lang="tr-TR" dirty="0" smtClean="0"/>
              <a:t>      </a:t>
            </a:r>
            <a:endParaRPr lang="tr-TR" dirty="0"/>
          </a:p>
        </p:txBody>
      </p:sp>
    </p:spTree>
    <p:extLst>
      <p:ext uri="{BB962C8B-B14F-4D97-AF65-F5344CB8AC3E}">
        <p14:creationId xmlns:p14="http://schemas.microsoft.com/office/powerpoint/2010/main" val="3608248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6912768" cy="6624736"/>
          </a:xfrm>
        </p:spPr>
        <p:txBody>
          <a:bodyPr>
            <a:normAutofit/>
          </a:bodyPr>
          <a:lstStyle/>
          <a:p>
            <a:pPr marL="0" indent="0">
              <a:buNone/>
              <a:defRPr/>
            </a:pPr>
            <a:r>
              <a:rPr lang="tr-TR" b="1" i="1" u="sng" dirty="0" smtClean="0">
                <a:solidFill>
                  <a:schemeClr val="accent2">
                    <a:lumMod val="75000"/>
                  </a:schemeClr>
                </a:solidFill>
                <a:effectLst>
                  <a:outerShdw blurRad="38100" dist="38100" dir="2700000" algn="tl">
                    <a:srgbClr val="000000">
                      <a:alpha val="43137"/>
                    </a:srgbClr>
                  </a:outerShdw>
                </a:effectLst>
              </a:rPr>
              <a:t>         </a:t>
            </a:r>
          </a:p>
          <a:p>
            <a:pPr marL="0" indent="0">
              <a:buNone/>
              <a:defRPr/>
            </a:pPr>
            <a:r>
              <a:rPr lang="tr-TR" b="1" i="1" u="sng" dirty="0" smtClean="0">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TEDBİR KARARI İLE İLGİLİ NELER YAPABİLİRSİNİZ? </a:t>
            </a:r>
          </a:p>
          <a:p>
            <a:pPr algn="ctr">
              <a:defRPr/>
            </a:pPr>
            <a:endParaRPr lang="tr-TR" b="1" i="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defRPr/>
            </a:pPr>
            <a:r>
              <a:rPr lang="tr-TR" b="1" i="1" u="sng" dirty="0" smtClean="0">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Çocukların</a:t>
            </a:r>
            <a:r>
              <a:rPr lang="tr-TR" dirty="0" smtClean="0">
                <a:solidFill>
                  <a:schemeClr val="accent2">
                    <a:lumMod val="75000"/>
                  </a:schemeClr>
                </a:solidFill>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bedensel, zihinsel, </a:t>
            </a:r>
            <a:r>
              <a:rPr lang="tr-TR" dirty="0" err="1">
                <a:latin typeface="Arial" panose="020B0604020202020204" pitchFamily="34" charset="0"/>
                <a:cs typeface="Arial" panose="020B0604020202020204" pitchFamily="34" charset="0"/>
              </a:rPr>
              <a:t>psiko</a:t>
            </a:r>
            <a:r>
              <a:rPr lang="tr-TR" dirty="0">
                <a:latin typeface="Arial" panose="020B0604020202020204" pitchFamily="34" charset="0"/>
                <a:cs typeface="Arial" panose="020B0604020202020204" pitchFamily="34" charset="0"/>
              </a:rPr>
              <a:t>-sosyal, duygusal </a:t>
            </a:r>
            <a:r>
              <a:rPr lang="tr-TR" b="1" i="1" u="sng"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gelişimini desteklemek, (Kişisel Rehberlik ve </a:t>
            </a:r>
            <a:r>
              <a:rPr lang="tr-TR" b="1" i="1" u="sng" dirty="0" err="1">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Psikososyal</a:t>
            </a:r>
            <a:r>
              <a:rPr lang="tr-TR" b="1" i="1" u="sng"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Hizmetler)</a:t>
            </a:r>
          </a:p>
          <a:p>
            <a:pPr algn="ctr">
              <a:defRPr/>
            </a:pPr>
            <a:r>
              <a:rPr lang="tr-TR" dirty="0">
                <a:latin typeface="Arial" panose="020B0604020202020204" pitchFamily="34" charset="0"/>
                <a:cs typeface="Arial" panose="020B0604020202020204" pitchFamily="34" charset="0"/>
              </a:rPr>
              <a:t>Okul, aile ve sosyal çevresi ile uyumunu güçlendirmek ve yeteneklerine uygun bir meslek sahibi olarak hayata hazırlanmalarını sağlamak amacıyla okul başarısızlığı, okuma yazma bilmeme, okul devamsızlığı gibi eğitim sorunlarının çözümüne yönelik faaliyetler ve okul başarısını artırma </a:t>
            </a:r>
            <a:r>
              <a:rPr lang="tr-TR" b="1" i="1" u="sng"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(Eğitsel ve mesleki rehberlik)</a:t>
            </a:r>
          </a:p>
          <a:p>
            <a:pPr>
              <a:defRPr/>
            </a:pPr>
            <a:endParaRPr lang="tr-TR" dirty="0"/>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264609"/>
            <a:ext cx="4443986" cy="2499742"/>
          </a:xfrm>
          <a:prstGeom prst="rect">
            <a:avLst/>
          </a:prstGeom>
        </p:spPr>
      </p:pic>
    </p:spTree>
    <p:extLst>
      <p:ext uri="{BB962C8B-B14F-4D97-AF65-F5344CB8AC3E}">
        <p14:creationId xmlns:p14="http://schemas.microsoft.com/office/powerpoint/2010/main" val="36635570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60648"/>
            <a:ext cx="7056784" cy="6336704"/>
          </a:xfrm>
        </p:spPr>
        <p:txBody>
          <a:bodyPr>
            <a:normAutofit/>
          </a:bodyPr>
          <a:lstStyle/>
          <a:p>
            <a:pPr marL="0" indent="0">
              <a:buNone/>
              <a:defRPr/>
            </a:pPr>
            <a:r>
              <a:rPr lang="tr-TR" dirty="0" smtClean="0"/>
              <a:t> </a:t>
            </a:r>
          </a:p>
          <a:p>
            <a:pPr marL="0" indent="0">
              <a:buNone/>
              <a:defRPr/>
            </a:pPr>
            <a:r>
              <a:rPr lang="tr-TR" dirty="0" smtClean="0"/>
              <a:t> </a:t>
            </a:r>
            <a:r>
              <a:rPr lang="tr-TR" b="1" dirty="0" smtClean="0">
                <a:latin typeface="Arial" panose="020B0604020202020204" pitchFamily="34" charset="0"/>
                <a:cs typeface="Arial" panose="020B0604020202020204" pitchFamily="34" charset="0"/>
              </a:rPr>
              <a:t>NELER YAPABİLİRSİNİZ?</a:t>
            </a:r>
            <a:endParaRPr lang="tr-TR" dirty="0" smtClean="0">
              <a:latin typeface="Arial" panose="020B0604020202020204" pitchFamily="34" charset="0"/>
              <a:cs typeface="Arial" panose="020B0604020202020204" pitchFamily="34" charset="0"/>
            </a:endParaRPr>
          </a:p>
          <a:p>
            <a:pPr algn="ctr">
              <a:defRPr/>
            </a:pPr>
            <a:r>
              <a:rPr lang="tr-TR" dirty="0" smtClean="0">
                <a:latin typeface="Arial" panose="020B0604020202020204" pitchFamily="34" charset="0"/>
                <a:cs typeface="Arial" panose="020B0604020202020204" pitchFamily="34" charset="0"/>
              </a:rPr>
              <a:t>Çocuğa </a:t>
            </a:r>
            <a:r>
              <a:rPr lang="tr-TR" dirty="0">
                <a:latin typeface="Arial" panose="020B0604020202020204" pitchFamily="34" charset="0"/>
                <a:cs typeface="Arial" panose="020B0604020202020204" pitchFamily="34" charset="0"/>
              </a:rPr>
              <a:t>ve aileye bağlı   riskli alan ve konularda korunma ihtiyacı olan veya suça sürüklenen çocuğu, aileyi ve çocuğun bakımından ve eğitiminden sorumlu kişileri bir arada sistematik bir şekilde ele alan, </a:t>
            </a:r>
            <a:r>
              <a:rPr lang="tr-TR" b="1" i="1" u="sng"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suç ve mağduriyetin tekrarlanmasını engellemek üzere </a:t>
            </a:r>
            <a:r>
              <a:rPr lang="tr-TR" dirty="0">
                <a:latin typeface="Arial" panose="020B0604020202020204" pitchFamily="34" charset="0"/>
                <a:cs typeface="Arial" panose="020B0604020202020204" pitchFamily="34" charset="0"/>
              </a:rPr>
              <a:t>riskleri ve koruyucu önlemleri değerlendiren ve normal gelişimi destekleyen, müdahale eden, </a:t>
            </a:r>
            <a:r>
              <a:rPr lang="tr-TR" dirty="0" err="1">
                <a:latin typeface="Arial" panose="020B0604020202020204" pitchFamily="34" charset="0"/>
                <a:cs typeface="Arial" panose="020B0604020202020204" pitchFamily="34" charset="0"/>
              </a:rPr>
              <a:t>psiko</a:t>
            </a:r>
            <a:r>
              <a:rPr lang="tr-TR" dirty="0">
                <a:latin typeface="Arial" panose="020B0604020202020204" pitchFamily="34" charset="0"/>
                <a:cs typeface="Arial" panose="020B0604020202020204" pitchFamily="34" charset="0"/>
              </a:rPr>
              <a:t>-sosyal ve eğitsel destek hizmetleri olarak uygulanır. </a:t>
            </a:r>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3" y="3212976"/>
            <a:ext cx="5272151" cy="3096343"/>
          </a:xfrm>
          <a:prstGeom prst="rect">
            <a:avLst/>
          </a:prstGeom>
        </p:spPr>
      </p:pic>
    </p:spTree>
    <p:extLst>
      <p:ext uri="{BB962C8B-B14F-4D97-AF65-F5344CB8AC3E}">
        <p14:creationId xmlns:p14="http://schemas.microsoft.com/office/powerpoint/2010/main" val="13151288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6851104" cy="6048672"/>
          </a:xfrm>
        </p:spPr>
        <p:txBody>
          <a:bodyPr/>
          <a:lstStyle/>
          <a:p>
            <a:pPr marL="0" indent="0">
              <a:buNone/>
            </a:pPr>
            <a:r>
              <a:rPr lang="tr-TR" dirty="0" smtClean="0"/>
              <a:t>                   </a:t>
            </a:r>
          </a:p>
          <a:p>
            <a:pPr marL="0" indent="0">
              <a:buNone/>
            </a:pPr>
            <a:r>
              <a:rPr lang="tr-TR" dirty="0" smtClean="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NELER YAPABİLİRSİNİZ ?</a:t>
            </a:r>
            <a:endParaRPr lang="tr-TR" dirty="0" smtClean="0">
              <a:latin typeface="Arial" panose="020B0604020202020204" pitchFamily="34" charset="0"/>
              <a:cs typeface="Arial" panose="020B0604020202020204" pitchFamily="34" charset="0"/>
            </a:endParaRPr>
          </a:p>
          <a:p>
            <a:pPr algn="ctr">
              <a:defRPr/>
            </a:pPr>
            <a:r>
              <a:rPr lang="tr-TR" dirty="0">
                <a:latin typeface="Arial" panose="020B0604020202020204" pitchFamily="34" charset="0"/>
                <a:cs typeface="Arial" panose="020B0604020202020204" pitchFamily="34" charset="0"/>
              </a:rPr>
              <a:t> Çocuğun bakımından sorumlu olan kimselere; </a:t>
            </a:r>
            <a:r>
              <a:rPr lang="tr-TR" b="1" i="1" u="sng"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anne baba eğitimi, aile rehberliği ve danışmanlığı</a:t>
            </a:r>
            <a:r>
              <a:rPr lang="tr-TR" dirty="0">
                <a:latin typeface="Arial" panose="020B0604020202020204" pitchFamily="34" charset="0"/>
                <a:cs typeface="Arial" panose="020B0604020202020204" pitchFamily="34" charset="0"/>
              </a:rPr>
              <a:t> gibi konularda danışmanlık hizmetleri sunulur. </a:t>
            </a:r>
          </a:p>
          <a:p>
            <a:pPr algn="ctr">
              <a:defRPr/>
            </a:pPr>
            <a:r>
              <a:rPr lang="tr-TR" dirty="0">
                <a:latin typeface="Arial" panose="020B0604020202020204" pitchFamily="34" charset="0"/>
                <a:cs typeface="Arial" panose="020B0604020202020204" pitchFamily="34" charset="0"/>
              </a:rPr>
              <a:t> </a:t>
            </a:r>
            <a:r>
              <a:rPr lang="tr-TR" b="1" i="1" u="sng"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Davranış değişikliği için </a:t>
            </a:r>
            <a:r>
              <a:rPr lang="tr-TR" dirty="0">
                <a:latin typeface="Arial" panose="020B0604020202020204" pitchFamily="34" charset="0"/>
                <a:cs typeface="Arial" panose="020B0604020202020204" pitchFamily="34" charset="0"/>
              </a:rPr>
              <a:t>bu anne ve babalar aile eğitimi programlarına yönlendirilebilir. </a:t>
            </a:r>
          </a:p>
          <a:p>
            <a:pPr>
              <a:buFont typeface="Wingdings" pitchFamily="2" charset="2"/>
              <a:buNone/>
              <a:defRPr/>
            </a:pPr>
            <a:r>
              <a:rPr lang="tr-TR" b="1" dirty="0"/>
              <a:t> </a:t>
            </a:r>
            <a:r>
              <a:rPr lang="tr-TR" b="1" dirty="0" smtClean="0"/>
              <a:t> </a:t>
            </a:r>
            <a:endParaRPr lang="tr-TR" dirty="0"/>
          </a:p>
        </p:txBody>
      </p:sp>
      <p:pic>
        <p:nvPicPr>
          <p:cNvPr id="2" name="Resim 1"/>
          <p:cNvPicPr>
            <a:picLocks noChangeAspect="1"/>
          </p:cNvPicPr>
          <p:nvPr/>
        </p:nvPicPr>
        <p:blipFill rotWithShape="1">
          <a:blip r:embed="rId2" cstate="print">
            <a:extLst>
              <a:ext uri="{28A0092B-C50C-407E-A947-70E740481C1C}">
                <a14:useLocalDpi xmlns:a14="http://schemas.microsoft.com/office/drawing/2010/main" val="0"/>
              </a:ext>
            </a:extLst>
          </a:blip>
          <a:srcRect l="30313" t="8000" r="27163" b="8000"/>
          <a:stretch/>
        </p:blipFill>
        <p:spPr>
          <a:xfrm>
            <a:off x="1403648" y="3140968"/>
            <a:ext cx="3168352" cy="3520391"/>
          </a:xfrm>
          <a:prstGeom prst="rect">
            <a:avLst/>
          </a:prstGeom>
        </p:spPr>
      </p:pic>
    </p:spTree>
    <p:extLst>
      <p:ext uri="{BB962C8B-B14F-4D97-AF65-F5344CB8AC3E}">
        <p14:creationId xmlns:p14="http://schemas.microsoft.com/office/powerpoint/2010/main" val="3579216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856815"/>
            <a:ext cx="8157592" cy="4876441"/>
          </a:xfrm>
        </p:spPr>
        <p:txBody>
          <a:bodyPr>
            <a:normAutofit/>
          </a:bodyPr>
          <a:lstStyle/>
          <a:p>
            <a:pPr marL="0" indent="0">
              <a:buNone/>
            </a:pPr>
            <a:r>
              <a:rPr lang="tr-TR" sz="2000" b="1" dirty="0" smtClean="0">
                <a:solidFill>
                  <a:schemeClr val="accent2">
                    <a:lumMod val="75000"/>
                  </a:schemeClr>
                </a:solidFill>
                <a:latin typeface="Arial" panose="020B0604020202020204" pitchFamily="34" charset="0"/>
                <a:cs typeface="Arial" panose="020B0604020202020204" pitchFamily="34" charset="0"/>
              </a:rPr>
              <a:t>DANIŞMANIN SORUMLULUKLARI NELERDİR?</a:t>
            </a:r>
            <a:endParaRPr lang="tr-TR" sz="2000" b="1" dirty="0">
              <a:solidFill>
                <a:schemeClr val="accent2">
                  <a:lumMod val="75000"/>
                </a:schemeClr>
              </a:solidFill>
              <a:latin typeface="Arial" panose="020B0604020202020204" pitchFamily="34" charset="0"/>
              <a:cs typeface="Arial" panose="020B0604020202020204" pitchFamily="34" charset="0"/>
            </a:endParaRPr>
          </a:p>
        </p:txBody>
      </p:sp>
      <p:sp>
        <p:nvSpPr>
          <p:cNvPr id="4" name="Dikdörtgen 3"/>
          <p:cNvSpPr/>
          <p:nvPr/>
        </p:nvSpPr>
        <p:spPr>
          <a:xfrm>
            <a:off x="755576" y="1556792"/>
            <a:ext cx="7272808" cy="1631216"/>
          </a:xfrm>
          <a:prstGeom prst="rect">
            <a:avLst/>
          </a:prstGeom>
        </p:spPr>
        <p:txBody>
          <a:bodyPr wrap="square">
            <a:spAutoFit/>
          </a:bodyPr>
          <a:lstStyle/>
          <a:p>
            <a:pPr marL="514350" indent="-514350">
              <a:buFont typeface="Wingdings" pitchFamily="2" charset="2"/>
              <a:buAutoNum type="arabicPeriod"/>
            </a:pPr>
            <a:r>
              <a:rPr lang="tr-TR" sz="2000" dirty="0" smtClean="0">
                <a:latin typeface="Arial" charset="0"/>
                <a:cs typeface="Arial" charset="0"/>
              </a:rPr>
              <a:t>Danışmanlık hizmetinin verilmesi </a:t>
            </a:r>
          </a:p>
          <a:p>
            <a:pPr marL="514350" indent="-514350">
              <a:buFont typeface="Wingdings" pitchFamily="2" charset="2"/>
              <a:buAutoNum type="arabicPeriod"/>
            </a:pPr>
            <a:r>
              <a:rPr lang="tr-TR" sz="2000" dirty="0" smtClean="0">
                <a:latin typeface="Arial" charset="0"/>
                <a:cs typeface="Arial" charset="0"/>
              </a:rPr>
              <a:t>Mahkemeyi </a:t>
            </a:r>
            <a:r>
              <a:rPr lang="tr-TR" sz="2000" dirty="0">
                <a:latin typeface="Arial" charset="0"/>
                <a:cs typeface="Arial" charset="0"/>
              </a:rPr>
              <a:t>bilgilendirme </a:t>
            </a:r>
          </a:p>
          <a:p>
            <a:pPr marL="514350" indent="-514350">
              <a:buFont typeface="Wingdings" pitchFamily="2" charset="2"/>
              <a:buAutoNum type="arabicPeriod"/>
            </a:pPr>
            <a:r>
              <a:rPr lang="tr-TR" sz="2000" dirty="0">
                <a:latin typeface="Arial" charset="0"/>
                <a:cs typeface="Arial" charset="0"/>
              </a:rPr>
              <a:t>Gizlilik </a:t>
            </a:r>
          </a:p>
          <a:p>
            <a:pPr marL="514350" indent="-514350">
              <a:buFont typeface="Wingdings" pitchFamily="2" charset="2"/>
              <a:buAutoNum type="arabicPeriod"/>
            </a:pPr>
            <a:r>
              <a:rPr lang="tr-TR" sz="2000" dirty="0">
                <a:latin typeface="Arial" charset="0"/>
                <a:cs typeface="Arial" charset="0"/>
              </a:rPr>
              <a:t>Suçu bildirme </a:t>
            </a:r>
          </a:p>
          <a:p>
            <a:pPr marL="514350" indent="-514350">
              <a:buFont typeface="Wingdings" pitchFamily="2" charset="2"/>
              <a:buAutoNum type="arabicPeriod"/>
            </a:pPr>
            <a:r>
              <a:rPr lang="tr-TR" sz="2000" dirty="0">
                <a:latin typeface="Arial" charset="0"/>
                <a:cs typeface="Arial" charset="0"/>
              </a:rPr>
              <a:t>Korunma ihtiyacını bildirme </a:t>
            </a:r>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3375" y="3845147"/>
            <a:ext cx="4690864" cy="2638611"/>
          </a:xfrm>
          <a:prstGeom prst="rect">
            <a:avLst/>
          </a:prstGeom>
        </p:spPr>
      </p:pic>
    </p:spTree>
    <p:extLst>
      <p:ext uri="{BB962C8B-B14F-4D97-AF65-F5344CB8AC3E}">
        <p14:creationId xmlns:p14="http://schemas.microsoft.com/office/powerpoint/2010/main" val="3141644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6707088" cy="5649491"/>
          </a:xfrm>
        </p:spPr>
        <p:txBody>
          <a:bodyPr>
            <a:normAutofit/>
          </a:bodyPr>
          <a:lstStyle/>
          <a:p>
            <a:pPr marL="0" indent="0" fontAlgn="auto">
              <a:spcAft>
                <a:spcPts val="0"/>
              </a:spcAft>
              <a:buClr>
                <a:schemeClr val="accent3"/>
              </a:buClr>
              <a:buNone/>
              <a:defRPr/>
            </a:pPr>
            <a:r>
              <a:rPr lang="tr-TR" sz="2800" b="1" dirty="0" smtClean="0">
                <a:solidFill>
                  <a:schemeClr val="accent2">
                    <a:lumMod val="75000"/>
                  </a:schemeClr>
                </a:solidFill>
                <a:latin typeface="Arial" panose="020B0604020202020204" pitchFamily="34" charset="0"/>
                <a:cs typeface="Arial" panose="020B0604020202020204" pitchFamily="34" charset="0"/>
              </a:rPr>
              <a:t>    GİZLİLİK</a:t>
            </a:r>
            <a:endParaRPr lang="tr-TR" sz="2800" b="1" dirty="0">
              <a:solidFill>
                <a:schemeClr val="accent2">
                  <a:lumMod val="75000"/>
                </a:schemeClr>
              </a:solidFill>
              <a:latin typeface="Arial" panose="020B0604020202020204" pitchFamily="34" charset="0"/>
              <a:cs typeface="Arial" panose="020B0604020202020204" pitchFamily="34" charset="0"/>
            </a:endParaRPr>
          </a:p>
          <a:p>
            <a:pPr marL="0" indent="0" algn="ctr" fontAlgn="auto">
              <a:spcAft>
                <a:spcPts val="0"/>
              </a:spcAft>
              <a:buClr>
                <a:schemeClr val="accent3"/>
              </a:buClr>
              <a:buNone/>
              <a:defRPr/>
            </a:pPr>
            <a:r>
              <a:rPr lang="tr-TR" sz="2000" dirty="0" smtClean="0">
                <a:latin typeface="Arial" panose="020B0604020202020204" pitchFamily="34" charset="0"/>
                <a:cs typeface="Arial" panose="020B0604020202020204" pitchFamily="34" charset="0"/>
              </a:rPr>
              <a:t>   Çocuklara </a:t>
            </a:r>
            <a:r>
              <a:rPr lang="tr-TR" sz="2000" dirty="0">
                <a:latin typeface="Arial" panose="020B0604020202020204" pitchFamily="34" charset="0"/>
                <a:cs typeface="Arial" panose="020B0604020202020204" pitchFamily="34" charset="0"/>
              </a:rPr>
              <a:t>ilişkin koruyucu ve destekleyici tedbir kararlarının alınması ile uygulanmasına ilişkin tüm süreçlerde çocuğun avukatı hariç olmak üzere çocuğun kimliği, adresi, fotoğrafları, yaşadığı travmalar gibi çocuğa ve yakınlarına ait </a:t>
            </a:r>
            <a:r>
              <a:rPr lang="tr-TR" sz="2000" b="1" i="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her türlü bilgi ve bu bilgilerin yer aldığı rapor ve belgeler ile kayıtlar gizli tutulur. Yazışmalar gizlilik ilkesine uygun bir şekilde gerçekleştirilir. </a:t>
            </a:r>
          </a:p>
        </p:txBody>
      </p:sp>
      <p:pic>
        <p:nvPicPr>
          <p:cNvPr id="10242" name="Picture 2" descr="C:\Users\Legacy\Desktop\DT RESİM\images (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4365104"/>
            <a:ext cx="2376264"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5108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12776"/>
            <a:ext cx="7056784" cy="4104456"/>
          </a:xfrm>
        </p:spPr>
        <p:txBody>
          <a:bodyPr/>
          <a:lstStyle/>
          <a:p>
            <a:pPr marL="0" indent="0">
              <a:buNone/>
            </a:pPr>
            <a:r>
              <a:rPr lang="tr-TR" dirty="0" smtClean="0">
                <a:latin typeface="Arial" charset="0"/>
                <a:cs typeface="Arial" charset="0"/>
              </a:rPr>
              <a:t>  </a:t>
            </a:r>
          </a:p>
          <a:p>
            <a:pPr marL="0" indent="0">
              <a:buNone/>
            </a:pPr>
            <a:r>
              <a:rPr lang="tr-TR" b="1" dirty="0">
                <a:latin typeface="Arial" charset="0"/>
                <a:cs typeface="Arial" charset="0"/>
              </a:rPr>
              <a:t> </a:t>
            </a:r>
            <a:r>
              <a:rPr lang="tr-TR" b="1" dirty="0" smtClean="0">
                <a:latin typeface="Arial" charset="0"/>
                <a:cs typeface="Arial" charset="0"/>
              </a:rPr>
              <a:t>     </a:t>
            </a:r>
            <a:r>
              <a:rPr lang="tr-TR" sz="3200" b="1" dirty="0" smtClean="0">
                <a:solidFill>
                  <a:schemeClr val="accent2">
                    <a:lumMod val="75000"/>
                  </a:schemeClr>
                </a:solidFill>
                <a:latin typeface="Arial" charset="0"/>
                <a:cs typeface="Arial" charset="0"/>
              </a:rPr>
              <a:t>DANIŞMANLIK TEDBİRİ NEDİR ?</a:t>
            </a:r>
            <a:endParaRPr lang="tr-TR" sz="3200" dirty="0" smtClean="0">
              <a:solidFill>
                <a:schemeClr val="accent2">
                  <a:lumMod val="75000"/>
                </a:schemeClr>
              </a:solidFill>
              <a:latin typeface="Arial" charset="0"/>
              <a:cs typeface="Arial" charset="0"/>
            </a:endParaRPr>
          </a:p>
          <a:p>
            <a:pPr marL="0" indent="0">
              <a:buNone/>
            </a:pPr>
            <a:r>
              <a:rPr lang="tr-TR" dirty="0">
                <a:latin typeface="Arial" charset="0"/>
                <a:cs typeface="Arial" charset="0"/>
              </a:rPr>
              <a:t> </a:t>
            </a:r>
            <a:r>
              <a:rPr lang="tr-TR" dirty="0" smtClean="0">
                <a:latin typeface="Arial" charset="0"/>
                <a:cs typeface="Arial" charset="0"/>
              </a:rPr>
              <a:t>  </a:t>
            </a:r>
          </a:p>
          <a:p>
            <a:pPr marL="0" indent="0">
              <a:buNone/>
            </a:pPr>
            <a:r>
              <a:rPr lang="tr-TR" dirty="0" smtClean="0">
                <a:latin typeface="Arial" charset="0"/>
                <a:cs typeface="Arial" charset="0"/>
              </a:rPr>
              <a:t>   Çocuğun bakımından sorumlu olan kimselere çocuk yetiştirme konusunda, çocuklara da eğitim ve gelişimleri ile ilgili sorunlarının çözümünde yol göstermeye  yönelik olarak verilen koruyucu ve destekleyici tedbirdir.</a:t>
            </a:r>
          </a:p>
          <a:p>
            <a:pPr marL="0" indent="0">
              <a:buNone/>
            </a:pPr>
            <a:endParaRPr lang="tr-TR" dirty="0"/>
          </a:p>
        </p:txBody>
      </p:sp>
    </p:spTree>
    <p:extLst>
      <p:ext uri="{BB962C8B-B14F-4D97-AF65-F5344CB8AC3E}">
        <p14:creationId xmlns:p14="http://schemas.microsoft.com/office/powerpoint/2010/main" val="17815116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052736"/>
            <a:ext cx="6923112" cy="5505475"/>
          </a:xfrm>
        </p:spPr>
        <p:txBody>
          <a:bodyPr/>
          <a:lstStyle/>
          <a:p>
            <a:pPr marL="0" indent="0">
              <a:lnSpc>
                <a:spcPct val="90000"/>
              </a:lnSpc>
              <a:buNone/>
              <a:defRPr/>
            </a:pPr>
            <a:r>
              <a:rPr lang="tr-TR" b="1" dirty="0" smtClean="0"/>
              <a:t>     </a:t>
            </a:r>
            <a:r>
              <a:rPr lang="tr-TR" sz="2400" b="1" dirty="0" smtClean="0">
                <a:solidFill>
                  <a:schemeClr val="accent2">
                    <a:lumMod val="75000"/>
                  </a:schemeClr>
                </a:solidFill>
                <a:latin typeface="Arial" panose="020B0604020202020204" pitchFamily="34" charset="0"/>
                <a:cs typeface="Arial" panose="020B0604020202020204" pitchFamily="34" charset="0"/>
              </a:rPr>
              <a:t>SUÇU BİLDİRME</a:t>
            </a:r>
          </a:p>
          <a:p>
            <a:pPr marL="0" indent="0">
              <a:lnSpc>
                <a:spcPct val="90000"/>
              </a:lnSpc>
              <a:buNone/>
              <a:defRPr/>
            </a:pPr>
            <a:endParaRPr lang="tr-TR" sz="2800" dirty="0" smtClean="0"/>
          </a:p>
          <a:p>
            <a:pPr marL="0" indent="0" algn="ctr">
              <a:lnSpc>
                <a:spcPct val="90000"/>
              </a:lnSpc>
              <a:buNone/>
              <a:defRPr/>
            </a:pPr>
            <a:r>
              <a:rPr lang="tr-TR" sz="2000" dirty="0" smtClean="0">
                <a:latin typeface="Arial" panose="020B0604020202020204" pitchFamily="34" charset="0"/>
                <a:cs typeface="Arial" panose="020B0604020202020204" pitchFamily="34" charset="0"/>
              </a:rPr>
              <a:t>Danışman</a:t>
            </a:r>
            <a:r>
              <a:rPr lang="tr-TR" sz="2000" dirty="0">
                <a:latin typeface="Arial" panose="020B0604020202020204" pitchFamily="34" charset="0"/>
                <a:cs typeface="Arial" panose="020B0604020202020204" pitchFamily="34" charset="0"/>
              </a:rPr>
              <a:t>, görevi sırasında çocuğa karşı işlenen  suçu görevi nedeniyle öğrenirse derhal yetkili makamlara bildirmek zorundadır. </a:t>
            </a:r>
            <a:r>
              <a:rPr lang="tr-TR" sz="2000" b="1" i="1" u="sng" dirty="0">
                <a:solidFill>
                  <a:srgbClr val="FF0000"/>
                </a:solidFill>
                <a:latin typeface="Arial" panose="020B0604020202020204" pitchFamily="34" charset="0"/>
                <a:cs typeface="Arial" panose="020B0604020202020204" pitchFamily="34" charset="0"/>
              </a:rPr>
              <a:t> </a:t>
            </a:r>
            <a:r>
              <a:rPr lang="tr-TR" sz="2000" b="1" i="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Yetkili makam polis veya savcılıktır.</a:t>
            </a:r>
            <a:r>
              <a:rPr lang="tr-TR" sz="2000" dirty="0">
                <a:latin typeface="Arial" panose="020B0604020202020204" pitchFamily="34" charset="0"/>
                <a:cs typeface="Arial" panose="020B0604020202020204" pitchFamily="34" charset="0"/>
              </a:rPr>
              <a:t> Suçu bildirmeme TCK’da ayrı bir suç olarak düzenlenmiş olup suçu işleyenin kamu görevlisi olması durumu için daha ağır bir ceza öngörülmüştür. </a:t>
            </a:r>
          </a:p>
        </p:txBody>
      </p:sp>
    </p:spTree>
    <p:extLst>
      <p:ext uri="{BB962C8B-B14F-4D97-AF65-F5344CB8AC3E}">
        <p14:creationId xmlns:p14="http://schemas.microsoft.com/office/powerpoint/2010/main" val="24009350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6851104" cy="5577483"/>
          </a:xfrm>
        </p:spPr>
        <p:txBody>
          <a:bodyPr/>
          <a:lstStyle/>
          <a:p>
            <a:pPr marL="0" indent="0" algn="ctr">
              <a:buNone/>
            </a:pPr>
            <a:r>
              <a:rPr lang="tr-TR" sz="2400" b="1" dirty="0" smtClean="0">
                <a:solidFill>
                  <a:schemeClr val="accent2">
                    <a:lumMod val="75000"/>
                  </a:schemeClr>
                </a:solidFill>
                <a:latin typeface="Arial" panose="020B0604020202020204" pitchFamily="34" charset="0"/>
                <a:cs typeface="Arial" panose="020B0604020202020204" pitchFamily="34" charset="0"/>
              </a:rPr>
              <a:t>KORUNMA İHTİYACINI BİLDİRME</a:t>
            </a:r>
          </a:p>
          <a:p>
            <a:pPr marL="0" indent="0" algn="ctr">
              <a:buNone/>
              <a:defRPr/>
            </a:pPr>
            <a:r>
              <a:rPr lang="tr-TR" dirty="0">
                <a:latin typeface="Arial" panose="020B0604020202020204" pitchFamily="34" charset="0"/>
                <a:cs typeface="Arial" panose="020B0604020202020204" pitchFamily="34" charset="0"/>
              </a:rPr>
              <a:t>Adli ve idari merciler, kolluk görevlileri, sağlık ve eğitim kuruluşları, sivil toplum </a:t>
            </a:r>
            <a:r>
              <a:rPr lang="tr-TR" dirty="0" smtClean="0">
                <a:latin typeface="Arial" panose="020B0604020202020204" pitchFamily="34" charset="0"/>
                <a:cs typeface="Arial" panose="020B0604020202020204" pitchFamily="34" charset="0"/>
              </a:rPr>
              <a:t>kuruluşları korunma </a:t>
            </a:r>
            <a:r>
              <a:rPr lang="tr-TR" dirty="0">
                <a:latin typeface="Arial" panose="020B0604020202020204" pitchFamily="34" charset="0"/>
                <a:cs typeface="Arial" panose="020B0604020202020204" pitchFamily="34" charset="0"/>
              </a:rPr>
              <a:t>ihtiyacı olan çocuğu aile ve sosyal politikalar </a:t>
            </a:r>
            <a:r>
              <a:rPr lang="tr-TR" dirty="0" smtClean="0">
                <a:latin typeface="Arial" panose="020B0604020202020204" pitchFamily="34" charset="0"/>
                <a:cs typeface="Arial" panose="020B0604020202020204" pitchFamily="34" charset="0"/>
              </a:rPr>
              <a:t>il/ilçe </a:t>
            </a:r>
            <a:r>
              <a:rPr lang="tr-TR" dirty="0">
                <a:latin typeface="Arial" panose="020B0604020202020204" pitchFamily="34" charset="0"/>
                <a:cs typeface="Arial" panose="020B0604020202020204" pitchFamily="34" charset="0"/>
              </a:rPr>
              <a:t>müdürlüklerine bildirmekle yükümlüdür (ÇKK md.6). </a:t>
            </a:r>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9529" y="2420888"/>
            <a:ext cx="6108171" cy="3435846"/>
          </a:xfrm>
          <a:prstGeom prst="rect">
            <a:avLst/>
          </a:prstGeom>
        </p:spPr>
      </p:pic>
    </p:spTree>
    <p:extLst>
      <p:ext uri="{BB962C8B-B14F-4D97-AF65-F5344CB8AC3E}">
        <p14:creationId xmlns:p14="http://schemas.microsoft.com/office/powerpoint/2010/main" val="1874974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8640"/>
            <a:ext cx="7272808" cy="6408712"/>
          </a:xfrm>
        </p:spPr>
        <p:txBody>
          <a:bodyPr/>
          <a:lstStyle/>
          <a:p>
            <a:pPr marL="0" indent="0">
              <a:buNone/>
            </a:pPr>
            <a:r>
              <a:rPr lang="tr-TR" b="1" dirty="0" smtClean="0"/>
              <a:t>          </a:t>
            </a:r>
          </a:p>
          <a:p>
            <a:pPr marL="0" indent="0">
              <a:buNone/>
            </a:pPr>
            <a:r>
              <a:rPr lang="tr-TR" b="1" dirty="0" smtClean="0"/>
              <a:t>  </a:t>
            </a:r>
            <a:r>
              <a:rPr lang="tr-TR" sz="2400" b="1" dirty="0" smtClean="0">
                <a:solidFill>
                  <a:schemeClr val="accent2">
                    <a:lumMod val="75000"/>
                  </a:schemeClr>
                </a:solidFill>
                <a:latin typeface="Arial" panose="020B0604020202020204" pitchFamily="34" charset="0"/>
                <a:cs typeface="Arial" panose="020B0604020202020204" pitchFamily="34" charset="0"/>
              </a:rPr>
              <a:t>KARARIN YERİNE GETİRİLMESİ</a:t>
            </a:r>
          </a:p>
          <a:p>
            <a:pPr marL="0" indent="0">
              <a:buNone/>
            </a:pPr>
            <a:r>
              <a:rPr lang="tr-TR" sz="2000" b="1" dirty="0" smtClean="0">
                <a:latin typeface="Arial" panose="020B0604020202020204" pitchFamily="34" charset="0"/>
                <a:cs typeface="Arial" panose="020B0604020202020204" pitchFamily="34" charset="0"/>
              </a:rPr>
              <a:t>  Kararın tebliğ edilmesi:</a:t>
            </a:r>
          </a:p>
          <a:p>
            <a:pPr marL="0" indent="0" algn="ctr">
              <a:buNone/>
            </a:pPr>
            <a:r>
              <a:rPr lang="tr-TR" sz="2000" dirty="0" smtClean="0">
                <a:latin typeface="Arial" panose="020B0604020202020204" pitchFamily="34" charset="0"/>
                <a:cs typeface="Arial" panose="020B0604020202020204" pitchFamily="34" charset="0"/>
              </a:rPr>
              <a:t>Danışmanlık kararı ile ilgili resmi mahkeme kararı,  uygulanmak üzere okul idaresi tarafından okul psikolojik danışmanına/rehber öğretmene tebliğ edilir. İlgili mahkeme karar yazısı tarafınıza zarf içinde kapalı değil de açık bir şekilde teslim edildiyse kararın açık bir şekilde teslim alındığına dair tutanak tutulur.</a:t>
            </a:r>
            <a:endParaRPr lang="tr-TR" sz="2000" dirty="0">
              <a:latin typeface="Arial" panose="020B0604020202020204" pitchFamily="34" charset="0"/>
              <a:cs typeface="Arial" panose="020B0604020202020204" pitchFamily="34" charset="0"/>
            </a:endParaRPr>
          </a:p>
        </p:txBody>
      </p:sp>
      <p:pic>
        <p:nvPicPr>
          <p:cNvPr id="11266" name="Picture 2" descr="C:\Users\Legacy\Desktop\DT RESİM\images (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4077072"/>
            <a:ext cx="3312368" cy="2013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3335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332656"/>
            <a:ext cx="7056784" cy="6192688"/>
          </a:xfrm>
        </p:spPr>
        <p:txBody>
          <a:bodyPr/>
          <a:lstStyle/>
          <a:p>
            <a:pPr marL="0" indent="0">
              <a:buNone/>
            </a:pPr>
            <a:endParaRPr lang="tr-TR" b="1" dirty="0" smtClean="0">
              <a:latin typeface="Arial" panose="020B0604020202020204" pitchFamily="34" charset="0"/>
              <a:cs typeface="Arial" panose="020B0604020202020204" pitchFamily="34" charset="0"/>
            </a:endParaRPr>
          </a:p>
          <a:p>
            <a:pPr marL="0" indent="0">
              <a:buNone/>
            </a:pP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Çocukla ilgili bilgi toplanması :</a:t>
            </a:r>
          </a:p>
          <a:p>
            <a:pPr marL="0" indent="0" algn="ctr">
              <a:buNone/>
            </a:pPr>
            <a:endParaRPr lang="tr-TR" b="1" dirty="0" smtClean="0">
              <a:latin typeface="Arial" panose="020B0604020202020204" pitchFamily="34" charset="0"/>
              <a:cs typeface="Arial" panose="020B0604020202020204" pitchFamily="34" charset="0"/>
            </a:endParaRPr>
          </a:p>
          <a:p>
            <a:pPr>
              <a:buFont typeface="Wingdings" pitchFamily="2" charset="2"/>
              <a:buChar char="Ø"/>
            </a:pPr>
            <a:r>
              <a:rPr lang="tr-TR" b="1" dirty="0" smtClean="0">
                <a:solidFill>
                  <a:schemeClr val="accent2">
                    <a:lumMod val="75000"/>
                  </a:schemeClr>
                </a:solidFill>
              </a:rPr>
              <a:t>SİR </a:t>
            </a:r>
            <a:r>
              <a:rPr lang="tr-TR" dirty="0" smtClean="0">
                <a:solidFill>
                  <a:schemeClr val="accent2">
                    <a:lumMod val="75000"/>
                  </a:schemeClr>
                </a:solidFill>
              </a:rPr>
              <a:t>( Sosyal İnceleme Raporu)</a:t>
            </a:r>
          </a:p>
          <a:p>
            <a:pPr marL="0" indent="0">
              <a:buNone/>
            </a:pPr>
            <a:r>
              <a:rPr lang="tr-TR" dirty="0"/>
              <a:t> </a:t>
            </a:r>
            <a:r>
              <a:rPr lang="tr-TR" dirty="0" smtClean="0"/>
              <a:t> </a:t>
            </a:r>
            <a:r>
              <a:rPr lang="tr-TR" dirty="0" smtClean="0">
                <a:latin typeface="Arial" panose="020B0604020202020204" pitchFamily="34" charset="0"/>
                <a:cs typeface="Arial" panose="020B0604020202020204" pitchFamily="34" charset="0"/>
              </a:rPr>
              <a:t>Çocuk hakkında tedbir ya da cezaya hükmetmeden önce, yetkili makam tarafından olay ve çocuk hakkında en uygun kararın verilmesini sağlamak kolaylaştırmak için, küçüğün geçmiş yaşamı ve halen içinde yaşadığı koşullar veya suçun işlendiği şartların araştırıldığı rapor</a:t>
            </a:r>
          </a:p>
          <a:p>
            <a:pPr>
              <a:buFont typeface="Wingdings" pitchFamily="2" charset="2"/>
              <a:buChar char="Ø"/>
            </a:pPr>
            <a:r>
              <a:rPr lang="tr-TR" dirty="0" smtClean="0">
                <a:solidFill>
                  <a:schemeClr val="accent2">
                    <a:lumMod val="75000"/>
                  </a:schemeClr>
                </a:solidFill>
              </a:rPr>
              <a:t>Aile ile Ön görüşme </a:t>
            </a:r>
            <a:endParaRPr lang="tr-TR" dirty="0">
              <a:solidFill>
                <a:schemeClr val="accent2">
                  <a:lumMod val="75000"/>
                </a:schemeClr>
              </a:solidFill>
            </a:endParaRPr>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4354729"/>
            <a:ext cx="4431815" cy="2492896"/>
          </a:xfrm>
          <a:prstGeom prst="rect">
            <a:avLst/>
          </a:prstGeom>
        </p:spPr>
      </p:pic>
    </p:spTree>
    <p:extLst>
      <p:ext uri="{BB962C8B-B14F-4D97-AF65-F5344CB8AC3E}">
        <p14:creationId xmlns:p14="http://schemas.microsoft.com/office/powerpoint/2010/main" val="6346602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332656"/>
            <a:ext cx="6984776" cy="6264696"/>
          </a:xfrm>
        </p:spPr>
        <p:txBody>
          <a:bodyPr/>
          <a:lstStyle/>
          <a:p>
            <a:pPr>
              <a:defRPr/>
            </a:pPr>
            <a:endParaRPr lang="tr-TR" sz="2400" dirty="0" smtClean="0"/>
          </a:p>
          <a:p>
            <a:pPr>
              <a:defRPr/>
            </a:pPr>
            <a:r>
              <a:rPr lang="tr-TR" sz="2000" dirty="0" smtClean="0">
                <a:latin typeface="Arial" panose="020B0604020202020204" pitchFamily="34" charset="0"/>
                <a:cs typeface="Arial" panose="020B0604020202020204" pitchFamily="34" charset="0"/>
              </a:rPr>
              <a:t>Çocuk</a:t>
            </a:r>
            <a:r>
              <a:rPr lang="tr-TR" sz="2000" dirty="0">
                <a:latin typeface="Arial" panose="020B0604020202020204" pitchFamily="34" charset="0"/>
                <a:cs typeface="Arial" panose="020B0604020202020204" pitchFamily="34" charset="0"/>
              </a:rPr>
              <a:t>/ aile/ bakmakla yükümlü kişi ve dosya ile ilgili </a:t>
            </a:r>
            <a:r>
              <a:rPr lang="tr-TR" sz="2000" dirty="0">
                <a:solidFill>
                  <a:schemeClr val="tx1"/>
                </a:solidFill>
                <a:latin typeface="Arial" panose="020B0604020202020204" pitchFamily="34" charset="0"/>
                <a:cs typeface="Arial" panose="020B0604020202020204" pitchFamily="34" charset="0"/>
              </a:rPr>
              <a:t>bilgiler toplanır.  </a:t>
            </a:r>
            <a:r>
              <a:rPr lang="tr-TR" sz="2000" b="1" i="1" u="sng" dirty="0" smtClean="0">
                <a:solidFill>
                  <a:schemeClr val="accent2">
                    <a:lumMod val="75000"/>
                  </a:schemeClr>
                </a:solidFill>
                <a:latin typeface="Arial" panose="020B0604020202020204" pitchFamily="34" charset="0"/>
                <a:cs typeface="Arial" panose="020B0604020202020204" pitchFamily="34" charset="0"/>
              </a:rPr>
              <a:t>( SİR raporu, yazılı kararın gönderildiği ilgili mahkemeden veya ASPB İl Müdürlüğü’nden edinilir.)</a:t>
            </a:r>
            <a:endParaRPr lang="tr-TR" sz="2000" b="1" i="1" u="sng" dirty="0">
              <a:solidFill>
                <a:schemeClr val="accent2">
                  <a:lumMod val="75000"/>
                </a:schemeClr>
              </a:solidFill>
              <a:latin typeface="Arial" panose="020B0604020202020204" pitchFamily="34" charset="0"/>
              <a:cs typeface="Arial" panose="020B0604020202020204" pitchFamily="34" charset="0"/>
            </a:endParaRPr>
          </a:p>
          <a:p>
            <a:pPr>
              <a:defRPr/>
            </a:pPr>
            <a:r>
              <a:rPr lang="tr-TR" sz="2000" dirty="0">
                <a:latin typeface="Arial" panose="020B0604020202020204" pitchFamily="34" charset="0"/>
                <a:cs typeface="Arial" panose="020B0604020202020204" pitchFamily="34" charset="0"/>
              </a:rPr>
              <a:t>Çocuk, aile, bakmakla yükümlü kişi veya kişiler ile </a:t>
            </a:r>
            <a:r>
              <a:rPr lang="tr-TR" sz="2000" dirty="0">
                <a:solidFill>
                  <a:schemeClr val="tx1"/>
                </a:solidFill>
                <a:latin typeface="Arial" panose="020B0604020202020204" pitchFamily="34" charset="0"/>
                <a:cs typeface="Arial" panose="020B0604020202020204" pitchFamily="34" charset="0"/>
              </a:rPr>
              <a:t>tanışılır.</a:t>
            </a:r>
          </a:p>
          <a:p>
            <a:pPr>
              <a:defRPr/>
            </a:pPr>
            <a:r>
              <a:rPr lang="tr-TR" sz="2000" dirty="0">
                <a:latin typeface="Arial" panose="020B0604020202020204" pitchFamily="34" charset="0"/>
                <a:cs typeface="Arial" panose="020B0604020202020204" pitchFamily="34" charset="0"/>
              </a:rPr>
              <a:t>Danışman, </a:t>
            </a:r>
            <a:r>
              <a:rPr lang="tr-TR" sz="2000" b="1" i="1" u="sng" dirty="0">
                <a:solidFill>
                  <a:schemeClr val="accent2">
                    <a:lumMod val="75000"/>
                  </a:schemeClr>
                </a:solidFill>
                <a:latin typeface="Arial" panose="020B0604020202020204" pitchFamily="34" charset="0"/>
                <a:cs typeface="Arial" panose="020B0604020202020204" pitchFamily="34" charset="0"/>
              </a:rPr>
              <a:t>görev ve sorumlulukları hakkında </a:t>
            </a:r>
            <a:r>
              <a:rPr lang="tr-TR" sz="2000" dirty="0">
                <a:latin typeface="Arial" panose="020B0604020202020204" pitchFamily="34" charset="0"/>
                <a:cs typeface="Arial" panose="020B0604020202020204" pitchFamily="34" charset="0"/>
              </a:rPr>
              <a:t>çocuğu, aileyi, bakmakla yükümlü kişi veya kişileri </a:t>
            </a:r>
            <a:r>
              <a:rPr lang="tr-TR" sz="2000" b="1" i="1" u="sng" dirty="0">
                <a:solidFill>
                  <a:schemeClr val="accent2">
                    <a:lumMod val="75000"/>
                  </a:schemeClr>
                </a:solidFill>
                <a:latin typeface="Arial" panose="020B0604020202020204" pitchFamily="34" charset="0"/>
                <a:cs typeface="Arial" panose="020B0604020202020204" pitchFamily="34" charset="0"/>
              </a:rPr>
              <a:t>bilgilendirir.</a:t>
            </a:r>
          </a:p>
          <a:p>
            <a:pPr marL="0" indent="0">
              <a:buNone/>
              <a:defRPr/>
            </a:pPr>
            <a:endParaRPr lang="tr-TR" dirty="0"/>
          </a:p>
        </p:txBody>
      </p:sp>
      <p:pic>
        <p:nvPicPr>
          <p:cNvPr id="2" name="Resim 1"/>
          <p:cNvPicPr>
            <a:picLocks noChangeAspect="1"/>
          </p:cNvPicPr>
          <p:nvPr/>
        </p:nvPicPr>
        <p:blipFill rotWithShape="1">
          <a:blip r:embed="rId2" cstate="print">
            <a:extLst>
              <a:ext uri="{28A0092B-C50C-407E-A947-70E740481C1C}">
                <a14:useLocalDpi xmlns:a14="http://schemas.microsoft.com/office/drawing/2010/main" val="0"/>
              </a:ext>
            </a:extLst>
          </a:blip>
          <a:srcRect l="14359" r="18749"/>
          <a:stretch/>
        </p:blipFill>
        <p:spPr>
          <a:xfrm>
            <a:off x="1115616" y="3890944"/>
            <a:ext cx="3528392" cy="2967056"/>
          </a:xfrm>
          <a:prstGeom prst="rect">
            <a:avLst/>
          </a:prstGeom>
        </p:spPr>
      </p:pic>
    </p:spTree>
    <p:extLst>
      <p:ext uri="{BB962C8B-B14F-4D97-AF65-F5344CB8AC3E}">
        <p14:creationId xmlns:p14="http://schemas.microsoft.com/office/powerpoint/2010/main" val="24920650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620688"/>
            <a:ext cx="7200800" cy="4392488"/>
          </a:xfrm>
        </p:spPr>
        <p:txBody>
          <a:bodyPr>
            <a:normAutofit/>
          </a:bodyPr>
          <a:lstStyle/>
          <a:p>
            <a:pPr marL="0" indent="0">
              <a:buNone/>
            </a:pPr>
            <a:endParaRPr lang="tr-TR" b="1" dirty="0" smtClean="0"/>
          </a:p>
          <a:p>
            <a:pPr marL="0" indent="0">
              <a:buNone/>
            </a:pPr>
            <a:r>
              <a:rPr lang="tr-TR" b="1" dirty="0" smtClean="0">
                <a:latin typeface="Arial" panose="020B0604020202020204" pitchFamily="34" charset="0"/>
                <a:cs typeface="Arial" panose="020B0604020202020204" pitchFamily="34" charset="0"/>
              </a:rPr>
              <a:t>Danışmanlık Tedbiri Uygulamaları Çocuk Tanıma Formunun Doldurulması ve Planın Hazırlanıp Mahkemeye Ulaştırılması:</a:t>
            </a:r>
          </a:p>
          <a:p>
            <a:pPr marL="0" indent="0">
              <a:buNone/>
            </a:pPr>
            <a:endParaRPr lang="tr-TR" b="1"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İlgili mahkeme kararının tarafımıza tebliğ edilmesinden sonraki ilk 10 gün içerisinde aile ve çocuk ile yaptığımız ön görüşme ve çocukla ilgili topladığımız bilgiler doğrultusunda form doldurulur ve plan hazırlanıp ilk 10 gün içerisinde ilgili mahkemeye </a:t>
            </a:r>
            <a:r>
              <a:rPr lang="tr-TR" dirty="0" smtClean="0">
                <a:latin typeface="Arial" panose="020B0604020202020204" pitchFamily="34" charset="0"/>
                <a:cs typeface="Arial" panose="020B0604020202020204" pitchFamily="34" charset="0"/>
              </a:rPr>
              <a:t>onaylatılır.</a:t>
            </a:r>
            <a:endParaRPr lang="tr-TR" dirty="0" smtClean="0">
              <a:latin typeface="Arial" panose="020B0604020202020204" pitchFamily="34" charset="0"/>
              <a:cs typeface="Arial" panose="020B0604020202020204" pitchFamily="34" charset="0"/>
            </a:endParaRPr>
          </a:p>
          <a:p>
            <a:pPr marL="0" indent="0">
              <a:buNone/>
            </a:pPr>
            <a:endParaRPr lang="tr-TR" dirty="0"/>
          </a:p>
          <a:p>
            <a:pPr marL="457200" lvl="0" indent="-457200">
              <a:buClr>
                <a:srgbClr val="90C226"/>
              </a:buClr>
              <a:buFont typeface="Wingdings" panose="05000000000000000000" pitchFamily="2" charset="2"/>
              <a:buChar char="q"/>
            </a:pPr>
            <a:r>
              <a:rPr lang="tr-TR" dirty="0">
                <a:solidFill>
                  <a:srgbClr val="C00000"/>
                </a:solidFill>
                <a:latin typeface="Arial" charset="0"/>
                <a:cs typeface="Arial" charset="0"/>
              </a:rPr>
              <a:t>Danışmanlık Tedbiri </a:t>
            </a:r>
            <a:r>
              <a:rPr lang="tr-TR" dirty="0" smtClean="0">
                <a:solidFill>
                  <a:srgbClr val="C00000"/>
                </a:solidFill>
                <a:latin typeface="Arial" charset="0"/>
                <a:cs typeface="Arial" charset="0"/>
              </a:rPr>
              <a:t>Planı örneği </a:t>
            </a:r>
            <a:r>
              <a:rPr lang="tr-TR" dirty="0">
                <a:solidFill>
                  <a:srgbClr val="C00000"/>
                </a:solidFill>
                <a:latin typeface="Arial" charset="0"/>
                <a:cs typeface="Arial" charset="0"/>
              </a:rPr>
              <a:t>Gürsu RAM web sitesinde yer almaktadır.</a:t>
            </a:r>
          </a:p>
          <a:p>
            <a:pPr marL="0" indent="0">
              <a:buNone/>
            </a:pPr>
            <a:endParaRPr lang="tr-TR" dirty="0"/>
          </a:p>
        </p:txBody>
      </p:sp>
    </p:spTree>
    <p:extLst>
      <p:ext uri="{BB962C8B-B14F-4D97-AF65-F5344CB8AC3E}">
        <p14:creationId xmlns:p14="http://schemas.microsoft.com/office/powerpoint/2010/main" val="1118189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332656"/>
            <a:ext cx="7488832" cy="6408712"/>
          </a:xfrm>
        </p:spPr>
        <p:txBody>
          <a:bodyPr/>
          <a:lstStyle/>
          <a:p>
            <a:pPr marL="0" indent="0">
              <a:buNone/>
            </a:pPr>
            <a:endParaRPr lang="tr-TR" b="1" dirty="0" smtClean="0"/>
          </a:p>
          <a:p>
            <a:pPr marL="0" indent="0">
              <a:buNone/>
            </a:pPr>
            <a:r>
              <a:rPr lang="tr-TR" sz="2000" b="1" dirty="0" smtClean="0">
                <a:latin typeface="Arial" panose="020B0604020202020204" pitchFamily="34" charset="0"/>
                <a:cs typeface="Arial" panose="020B0604020202020204" pitchFamily="34" charset="0"/>
              </a:rPr>
              <a:t>Çocuk Tanıma Formunda Yapılan Plana Göre Görüşme Oturumlarına Başlanması:</a:t>
            </a:r>
          </a:p>
          <a:p>
            <a:pPr marL="0" indent="0" algn="ctr">
              <a:buNone/>
            </a:pPr>
            <a:endParaRPr lang="tr-TR" sz="2000" dirty="0" smtClean="0">
              <a:latin typeface="Arial" panose="020B0604020202020204" pitchFamily="34" charset="0"/>
              <a:cs typeface="Arial" panose="020B0604020202020204" pitchFamily="34" charset="0"/>
            </a:endParaRPr>
          </a:p>
          <a:p>
            <a:pPr algn="ctr"/>
            <a:r>
              <a:rPr lang="tr-TR" sz="2000" dirty="0" smtClean="0">
                <a:latin typeface="Arial" panose="020B0604020202020204" pitchFamily="34" charset="0"/>
                <a:cs typeface="Arial" panose="020B0604020202020204" pitchFamily="34" charset="0"/>
              </a:rPr>
              <a:t>Çocukla </a:t>
            </a:r>
            <a:r>
              <a:rPr lang="tr-TR" sz="2000" dirty="0">
                <a:latin typeface="Arial" panose="020B0604020202020204" pitchFamily="34" charset="0"/>
                <a:cs typeface="Arial" panose="020B0604020202020204" pitchFamily="34" charset="0"/>
              </a:rPr>
              <a:t>haftada en az  bir </a:t>
            </a:r>
            <a:r>
              <a:rPr lang="tr-TR" sz="2000" dirty="0" smtClean="0">
                <a:latin typeface="Arial" panose="020B0604020202020204" pitchFamily="34" charset="0"/>
                <a:cs typeface="Arial" panose="020B0604020202020204" pitchFamily="34" charset="0"/>
              </a:rPr>
              <a:t>kez, </a:t>
            </a:r>
            <a:r>
              <a:rPr lang="tr-TR" sz="2000" dirty="0">
                <a:latin typeface="Arial" panose="020B0604020202020204" pitchFamily="34" charset="0"/>
                <a:cs typeface="Arial" panose="020B0604020202020204" pitchFamily="34" charset="0"/>
              </a:rPr>
              <a:t>aileyle  iki haftada bir kez görüşme planlanır</a:t>
            </a:r>
            <a:r>
              <a:rPr lang="tr-TR" sz="2000" dirty="0" smtClean="0">
                <a:latin typeface="Arial" panose="020B0604020202020204" pitchFamily="34" charset="0"/>
                <a:cs typeface="Arial" panose="020B0604020202020204" pitchFamily="34" charset="0"/>
              </a:rPr>
              <a:t>. ( çocukla en az sekiz, aile ile en az dört oturum).</a:t>
            </a:r>
          </a:p>
          <a:p>
            <a:pPr algn="ctr"/>
            <a:r>
              <a:rPr lang="tr-TR" sz="2000" dirty="0" smtClean="0">
                <a:latin typeface="Arial" panose="020B0604020202020204" pitchFamily="34" charset="0"/>
                <a:cs typeface="Arial" panose="020B0604020202020204" pitchFamily="34" charset="0"/>
              </a:rPr>
              <a:t>Her oturumda öngörülen görüşmenin konusu, görüşmenin amaç ve kazanımı, yapılacak çalışmanın kısa bir özeti ve görüşmenin başarı göstergeleri planlanır.</a:t>
            </a:r>
          </a:p>
          <a:p>
            <a:pPr marL="109728" indent="0" algn="ctr">
              <a:buNone/>
            </a:pPr>
            <a:endParaRPr lang="tr-TR" dirty="0"/>
          </a:p>
        </p:txBody>
      </p:sp>
    </p:spTree>
    <p:extLst>
      <p:ext uri="{BB962C8B-B14F-4D97-AF65-F5344CB8AC3E}">
        <p14:creationId xmlns:p14="http://schemas.microsoft.com/office/powerpoint/2010/main" val="4894058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6984776" cy="6408712"/>
          </a:xfrm>
        </p:spPr>
        <p:txBody>
          <a:bodyPr>
            <a:normAutofit/>
          </a:bodyPr>
          <a:lstStyle/>
          <a:p>
            <a:pPr marL="0" indent="0">
              <a:buNone/>
            </a:pPr>
            <a:r>
              <a:rPr lang="tr-TR" sz="2000" b="1" dirty="0" smtClean="0">
                <a:latin typeface="Arial" panose="020B0604020202020204" pitchFamily="34" charset="0"/>
                <a:cs typeface="Arial" panose="020B0604020202020204" pitchFamily="34" charset="0"/>
              </a:rPr>
              <a:t>Danışmanlık Tedbiri Çalışmalarını ve Etkilerini Değerlendirme Süreç Raporu’’ Formunun İlgili Mahkemeye Gönderilmesi : </a:t>
            </a:r>
          </a:p>
          <a:p>
            <a:pPr marL="0" indent="0">
              <a:buNone/>
            </a:pPr>
            <a:r>
              <a:rPr lang="tr-TR" sz="2000" dirty="0" smtClean="0">
                <a:latin typeface="Arial" panose="020B0604020202020204" pitchFamily="34" charset="0"/>
                <a:cs typeface="Arial" panose="020B0604020202020204" pitchFamily="34" charset="0"/>
              </a:rPr>
              <a:t>     Üçer </a:t>
            </a:r>
            <a:r>
              <a:rPr lang="tr-TR" sz="2000" dirty="0">
                <a:latin typeface="Arial" panose="020B0604020202020204" pitchFamily="34" charset="0"/>
                <a:cs typeface="Arial" panose="020B0604020202020204" pitchFamily="34" charset="0"/>
              </a:rPr>
              <a:t>aylık periyotlarla sürecin değerlendirilmesine ya da </a:t>
            </a:r>
            <a:r>
              <a:rPr lang="tr-TR" sz="2000" dirty="0" smtClean="0">
                <a:latin typeface="Arial" panose="020B0604020202020204" pitchFamily="34" charset="0"/>
                <a:cs typeface="Arial" panose="020B0604020202020204" pitchFamily="34" charset="0"/>
              </a:rPr>
              <a:t>tedbirin(koruyucu ve destekleyici tedbir) değiştirilmesine </a:t>
            </a:r>
            <a:r>
              <a:rPr lang="tr-TR" sz="2000" dirty="0">
                <a:latin typeface="Arial" panose="020B0604020202020204" pitchFamily="34" charset="0"/>
                <a:cs typeface="Arial" panose="020B0604020202020204" pitchFamily="34" charset="0"/>
              </a:rPr>
              <a:t>ilişkin rapor  hazırlanarak </a:t>
            </a:r>
            <a:r>
              <a:rPr lang="tr-TR" sz="2000" dirty="0" smtClean="0">
                <a:latin typeface="Arial" panose="020B0604020202020204" pitchFamily="34" charset="0"/>
                <a:cs typeface="Arial" panose="020B0604020202020204" pitchFamily="34" charset="0"/>
              </a:rPr>
              <a:t>ilgili mahkemeye gizlilik kurallarına uygun olarak </a:t>
            </a:r>
            <a:r>
              <a:rPr lang="tr-TR" sz="2000" dirty="0">
                <a:latin typeface="Arial" panose="020B0604020202020204" pitchFamily="34" charset="0"/>
                <a:cs typeface="Arial" panose="020B0604020202020204" pitchFamily="34" charset="0"/>
              </a:rPr>
              <a:t>ulaştırılır</a:t>
            </a:r>
            <a:r>
              <a:rPr lang="tr-TR" sz="2000" dirty="0" smtClean="0">
                <a:latin typeface="Arial" panose="020B0604020202020204" pitchFamily="34" charset="0"/>
                <a:cs typeface="Arial" panose="020B0604020202020204" pitchFamily="34" charset="0"/>
              </a:rPr>
              <a:t>.</a:t>
            </a:r>
          </a:p>
          <a:p>
            <a:pPr marL="457200" indent="-457200">
              <a:buFont typeface="Wingdings" panose="05000000000000000000" pitchFamily="2" charset="2"/>
              <a:buChar char="q"/>
            </a:pPr>
            <a:r>
              <a:rPr lang="tr-TR" sz="2000" dirty="0" smtClean="0">
                <a:solidFill>
                  <a:srgbClr val="C00000"/>
                </a:solidFill>
                <a:latin typeface="Arial" panose="020B0604020202020204" pitchFamily="34" charset="0"/>
                <a:cs typeface="Arial" panose="020B0604020202020204" pitchFamily="34" charset="0"/>
              </a:rPr>
              <a:t>Danışmanlık Tedbiri Çalışmalarını ve Etkilerini Değerlendirme Süreç Raporu örneği Gürsu RAM web sitesinde yer almaktadır</a:t>
            </a:r>
            <a:r>
              <a:rPr lang="tr-TR" sz="2000" dirty="0">
                <a:solidFill>
                  <a:srgbClr val="C00000"/>
                </a:solidFill>
                <a:latin typeface="Arial" panose="020B0604020202020204" pitchFamily="34" charset="0"/>
                <a:cs typeface="Arial" panose="020B0604020202020204" pitchFamily="34" charset="0"/>
              </a:rPr>
              <a:t>.</a:t>
            </a:r>
          </a:p>
        </p:txBody>
      </p:sp>
      <p:pic>
        <p:nvPicPr>
          <p:cNvPr id="2" name="Resim 1"/>
          <p:cNvPicPr>
            <a:picLocks noChangeAspect="1"/>
          </p:cNvPicPr>
          <p:nvPr/>
        </p:nvPicPr>
        <p:blipFill rotWithShape="1">
          <a:blip r:embed="rId2" cstate="print">
            <a:extLst>
              <a:ext uri="{28A0092B-C50C-407E-A947-70E740481C1C}">
                <a14:useLocalDpi xmlns:a14="http://schemas.microsoft.com/office/drawing/2010/main" val="0"/>
              </a:ext>
            </a:extLst>
          </a:blip>
          <a:srcRect l="14563" t="15001" r="31100"/>
          <a:stretch/>
        </p:blipFill>
        <p:spPr>
          <a:xfrm>
            <a:off x="1187624" y="3780623"/>
            <a:ext cx="3312368" cy="2914633"/>
          </a:xfrm>
          <a:prstGeom prst="rect">
            <a:avLst/>
          </a:prstGeom>
        </p:spPr>
      </p:pic>
    </p:spTree>
    <p:extLst>
      <p:ext uri="{BB962C8B-B14F-4D97-AF65-F5344CB8AC3E}">
        <p14:creationId xmlns:p14="http://schemas.microsoft.com/office/powerpoint/2010/main" val="27703053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6707088" cy="5904656"/>
          </a:xfrm>
        </p:spPr>
        <p:txBody>
          <a:bodyPr/>
          <a:lstStyle/>
          <a:p>
            <a:pPr marL="0" indent="0">
              <a:buNone/>
            </a:pPr>
            <a:endParaRPr lang="tr-TR" b="1" dirty="0" smtClean="0"/>
          </a:p>
          <a:p>
            <a:pPr marL="0" indent="0">
              <a:buNone/>
            </a:pPr>
            <a:r>
              <a:rPr lang="tr-TR" b="1" dirty="0" smtClean="0">
                <a:latin typeface="Arial" panose="020B0604020202020204" pitchFamily="34" charset="0"/>
                <a:cs typeface="Arial" panose="020B0604020202020204" pitchFamily="34" charset="0"/>
              </a:rPr>
              <a:t>Tedbir Kararının Kaldırılması veya Sona Ermesi:</a:t>
            </a:r>
            <a:endParaRPr lang="tr-TR" dirty="0" smtClean="0">
              <a:latin typeface="Arial" panose="020B0604020202020204" pitchFamily="34" charset="0"/>
              <a:cs typeface="Arial" panose="020B0604020202020204" pitchFamily="34" charset="0"/>
            </a:endParaRPr>
          </a:p>
          <a:p>
            <a:pPr marL="0" indent="0" algn="ctr">
              <a:buNone/>
            </a:pPr>
            <a:r>
              <a:rPr lang="tr-TR" dirty="0" smtClean="0">
                <a:latin typeface="Arial" panose="020B0604020202020204" pitchFamily="34" charset="0"/>
                <a:cs typeface="Arial" panose="020B0604020202020204" pitchFamily="34" charset="0"/>
              </a:rPr>
              <a:t>     Tedbir kararının uygulanmasına ilişkin gelen mahkeme kararında çocuğa ne kadar süre  danışmanlık tedbiri uygulanacağı belirtilmiş olmalıdır (3 ay - 6 ay- 1yıl ).</a:t>
            </a:r>
          </a:p>
          <a:p>
            <a:pPr marL="0" indent="0" algn="ctr">
              <a:buNone/>
            </a:pPr>
            <a:r>
              <a:rPr lang="tr-TR" dirty="0">
                <a:latin typeface="Arial" panose="020B0604020202020204" pitchFamily="34" charset="0"/>
                <a:cs typeface="Arial" panose="020B0604020202020204" pitchFamily="34" charset="0"/>
              </a:rPr>
              <a:t> </a:t>
            </a:r>
          </a:p>
        </p:txBody>
      </p:sp>
      <p:pic>
        <p:nvPicPr>
          <p:cNvPr id="2" name="Resim 1"/>
          <p:cNvPicPr>
            <a:picLocks noChangeAspect="1"/>
          </p:cNvPicPr>
          <p:nvPr/>
        </p:nvPicPr>
        <p:blipFill rotWithShape="1">
          <a:blip r:embed="rId2" cstate="print">
            <a:extLst>
              <a:ext uri="{28A0092B-C50C-407E-A947-70E740481C1C}">
                <a14:useLocalDpi xmlns:a14="http://schemas.microsoft.com/office/drawing/2010/main" val="0"/>
              </a:ext>
            </a:extLst>
          </a:blip>
          <a:srcRect l="14563" t="6602" r="29525" b="8000"/>
          <a:stretch/>
        </p:blipFill>
        <p:spPr>
          <a:xfrm>
            <a:off x="1115616" y="3191678"/>
            <a:ext cx="3960440" cy="3402631"/>
          </a:xfrm>
          <a:prstGeom prst="rect">
            <a:avLst/>
          </a:prstGeom>
        </p:spPr>
      </p:pic>
    </p:spTree>
    <p:extLst>
      <p:ext uri="{BB962C8B-B14F-4D97-AF65-F5344CB8AC3E}">
        <p14:creationId xmlns:p14="http://schemas.microsoft.com/office/powerpoint/2010/main" val="33712867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332656"/>
            <a:ext cx="6840760" cy="6120680"/>
          </a:xfrm>
        </p:spPr>
        <p:txBody>
          <a:bodyPr/>
          <a:lstStyle/>
          <a:p>
            <a:pPr marL="0" indent="0">
              <a:buNone/>
            </a:pPr>
            <a:endParaRPr lang="tr-TR" dirty="0" smtClean="0"/>
          </a:p>
          <a:p>
            <a:pPr marL="0" indent="0">
              <a:buNone/>
            </a:pPr>
            <a:r>
              <a:rPr lang="tr-TR" dirty="0"/>
              <a:t> </a:t>
            </a:r>
            <a:r>
              <a:rPr lang="tr-TR" dirty="0" smtClean="0"/>
              <a:t>        İlgili mahkeme kararında ne kadar süre ile danışmanlık tedbiri uygulanmasına ilişkin bir karar belirtilmemişse;</a:t>
            </a:r>
            <a:r>
              <a:rPr lang="tr-TR" b="1" dirty="0" smtClean="0">
                <a:latin typeface="Arial" charset="0"/>
                <a:cs typeface="Arial" charset="0"/>
              </a:rPr>
              <a:t>                                                                                   </a:t>
            </a:r>
          </a:p>
          <a:p>
            <a:pPr marL="0" indent="0">
              <a:buNone/>
            </a:pPr>
            <a:endParaRPr lang="tr-TR" sz="800" b="1" dirty="0" smtClean="0">
              <a:solidFill>
                <a:schemeClr val="accent1">
                  <a:lumMod val="75000"/>
                </a:schemeClr>
              </a:solidFill>
              <a:latin typeface="Arial" charset="0"/>
              <a:cs typeface="Arial" charset="0"/>
            </a:endParaRPr>
          </a:p>
          <a:p>
            <a:pPr marL="0" indent="0">
              <a:buNone/>
            </a:pPr>
            <a:r>
              <a:rPr lang="tr-TR" b="1" dirty="0" smtClean="0">
                <a:solidFill>
                  <a:schemeClr val="accent1">
                    <a:lumMod val="75000"/>
                  </a:schemeClr>
                </a:solidFill>
                <a:latin typeface="Arial" charset="0"/>
                <a:cs typeface="Arial" charset="0"/>
              </a:rPr>
              <a:t>	Tedbir </a:t>
            </a:r>
            <a:r>
              <a:rPr lang="tr-TR" b="1" dirty="0">
                <a:solidFill>
                  <a:schemeClr val="accent1">
                    <a:lumMod val="75000"/>
                  </a:schemeClr>
                </a:solidFill>
                <a:latin typeface="Arial" charset="0"/>
                <a:cs typeface="Arial" charset="0"/>
              </a:rPr>
              <a:t>kararını ne zaman </a:t>
            </a:r>
            <a:r>
              <a:rPr lang="tr-TR" b="1" dirty="0" smtClean="0">
                <a:solidFill>
                  <a:schemeClr val="accent1">
                    <a:lumMod val="75000"/>
                  </a:schemeClr>
                </a:solidFill>
                <a:latin typeface="Arial" charset="0"/>
                <a:cs typeface="Arial" charset="0"/>
              </a:rPr>
              <a:t>sona erdirebilirsiniz </a:t>
            </a:r>
            <a:r>
              <a:rPr lang="tr-TR" b="1" dirty="0">
                <a:solidFill>
                  <a:schemeClr val="accent1">
                    <a:lumMod val="75000"/>
                  </a:schemeClr>
                </a:solidFill>
                <a:latin typeface="Arial" charset="0"/>
                <a:cs typeface="Arial" charset="0"/>
              </a:rPr>
              <a:t>? </a:t>
            </a:r>
          </a:p>
          <a:p>
            <a:pPr marL="0" indent="0">
              <a:buNone/>
            </a:pPr>
            <a:endParaRPr lang="tr-TR" dirty="0"/>
          </a:p>
        </p:txBody>
      </p:sp>
      <p:pic>
        <p:nvPicPr>
          <p:cNvPr id="2" name="Resim 1"/>
          <p:cNvPicPr>
            <a:picLocks noChangeAspect="1"/>
          </p:cNvPicPr>
          <p:nvPr/>
        </p:nvPicPr>
        <p:blipFill rotWithShape="1">
          <a:blip r:embed="rId2">
            <a:extLst>
              <a:ext uri="{28A0092B-C50C-407E-A947-70E740481C1C}">
                <a14:useLocalDpi xmlns:a14="http://schemas.microsoft.com/office/drawing/2010/main" val="0"/>
              </a:ext>
            </a:extLst>
          </a:blip>
          <a:srcRect l="16925" t="6601" r="27951"/>
          <a:stretch/>
        </p:blipFill>
        <p:spPr>
          <a:xfrm>
            <a:off x="1403648" y="2060848"/>
            <a:ext cx="4392488" cy="4186341"/>
          </a:xfrm>
          <a:prstGeom prst="rect">
            <a:avLst/>
          </a:prstGeom>
        </p:spPr>
      </p:pic>
    </p:spTree>
    <p:extLst>
      <p:ext uri="{BB962C8B-B14F-4D97-AF65-F5344CB8AC3E}">
        <p14:creationId xmlns:p14="http://schemas.microsoft.com/office/powerpoint/2010/main" val="210827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361459"/>
          </a:xfrm>
        </p:spPr>
        <p:txBody>
          <a:bodyPr/>
          <a:lstStyle/>
          <a:p>
            <a:pPr marL="0" indent="0">
              <a:buNone/>
            </a:pPr>
            <a:r>
              <a:rPr lang="tr-TR" b="1" dirty="0" smtClean="0"/>
              <a:t>    KORUYUCU VE DESTEKLEYİCİ TEDBİR KARARLARI </a:t>
            </a:r>
          </a:p>
          <a:p>
            <a:pPr marL="0" indent="0">
              <a:buNone/>
            </a:pPr>
            <a:r>
              <a:rPr lang="tr-TR" b="1" dirty="0"/>
              <a:t>	</a:t>
            </a:r>
            <a:r>
              <a:rPr lang="tr-TR" b="1" dirty="0" smtClean="0"/>
              <a:t>							HANGİ KARARLARDIR?</a:t>
            </a:r>
          </a:p>
          <a:p>
            <a:pPr marL="0" indent="0">
              <a:buNone/>
            </a:pPr>
            <a:endParaRPr lang="tr-TR" dirty="0" smtClean="0"/>
          </a:p>
          <a:p>
            <a:pPr algn="just">
              <a:buFont typeface="Wingdings" pitchFamily="2" charset="2"/>
              <a:buChar char="ü"/>
            </a:pPr>
            <a:r>
              <a:rPr lang="tr-TR" dirty="0" smtClean="0"/>
              <a:t>Danışmanlık Tedbiri</a:t>
            </a:r>
          </a:p>
          <a:p>
            <a:pPr algn="just">
              <a:buFont typeface="Wingdings" pitchFamily="2" charset="2"/>
              <a:buChar char="ü"/>
            </a:pPr>
            <a:r>
              <a:rPr lang="tr-TR" dirty="0" smtClean="0"/>
              <a:t>Eğitim Tedbiri</a:t>
            </a:r>
          </a:p>
          <a:p>
            <a:pPr algn="just">
              <a:buFont typeface="Wingdings" pitchFamily="2" charset="2"/>
              <a:buChar char="ü"/>
            </a:pPr>
            <a:r>
              <a:rPr lang="tr-TR" dirty="0" smtClean="0"/>
              <a:t>Bakım Tedbiri</a:t>
            </a:r>
          </a:p>
          <a:p>
            <a:pPr algn="just">
              <a:buFont typeface="Wingdings" pitchFamily="2" charset="2"/>
              <a:buChar char="ü"/>
            </a:pPr>
            <a:r>
              <a:rPr lang="tr-TR" dirty="0" smtClean="0"/>
              <a:t>Sağlık Tedbiri</a:t>
            </a:r>
          </a:p>
          <a:p>
            <a:pPr algn="just">
              <a:buFont typeface="Wingdings" pitchFamily="2" charset="2"/>
              <a:buChar char="ü"/>
            </a:pPr>
            <a:r>
              <a:rPr lang="tr-TR" dirty="0" smtClean="0"/>
              <a:t>Korunma Tedbiri</a:t>
            </a:r>
            <a:endParaRPr lang="tr-TR" dirty="0"/>
          </a:p>
        </p:txBody>
      </p:sp>
    </p:spTree>
    <p:extLst>
      <p:ext uri="{BB962C8B-B14F-4D97-AF65-F5344CB8AC3E}">
        <p14:creationId xmlns:p14="http://schemas.microsoft.com/office/powerpoint/2010/main" val="13712689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7200800" cy="6480720"/>
          </a:xfrm>
        </p:spPr>
        <p:txBody>
          <a:bodyPr>
            <a:normAutofit/>
          </a:bodyPr>
          <a:lstStyle/>
          <a:p>
            <a:pPr marL="0" indent="0" algn="ctr">
              <a:buNone/>
            </a:pPr>
            <a:endParaRPr lang="tr-TR" b="1" dirty="0" smtClean="0">
              <a:latin typeface="Arial" charset="0"/>
              <a:cs typeface="Arial" charset="0"/>
            </a:endParaRPr>
          </a:p>
          <a:p>
            <a:pPr marL="0" indent="0" algn="ctr">
              <a:buNone/>
            </a:pPr>
            <a:r>
              <a:rPr lang="tr-TR" b="1" dirty="0" smtClean="0">
                <a:solidFill>
                  <a:schemeClr val="accent1">
                    <a:lumMod val="75000"/>
                  </a:schemeClr>
                </a:solidFill>
                <a:latin typeface="Arial" charset="0"/>
                <a:cs typeface="Arial" charset="0"/>
              </a:rPr>
              <a:t>Tedbir </a:t>
            </a:r>
            <a:r>
              <a:rPr lang="tr-TR" b="1" dirty="0">
                <a:solidFill>
                  <a:schemeClr val="accent1">
                    <a:lumMod val="75000"/>
                  </a:schemeClr>
                </a:solidFill>
                <a:latin typeface="Arial" charset="0"/>
                <a:cs typeface="Arial" charset="0"/>
              </a:rPr>
              <a:t>kararını ne zaman sona erdirebilirsiniz ? </a:t>
            </a:r>
            <a:endParaRPr lang="tr-TR" b="1" dirty="0" smtClean="0">
              <a:solidFill>
                <a:schemeClr val="accent1">
                  <a:lumMod val="75000"/>
                </a:schemeClr>
              </a:solidFill>
              <a:latin typeface="Arial" charset="0"/>
              <a:cs typeface="Arial" charset="0"/>
            </a:endParaRPr>
          </a:p>
          <a:p>
            <a:r>
              <a:rPr lang="tr-TR" dirty="0" smtClean="0">
                <a:latin typeface="Arial" charset="0"/>
                <a:cs typeface="Arial" charset="0"/>
              </a:rPr>
              <a:t>Tedbirle </a:t>
            </a:r>
            <a:r>
              <a:rPr lang="tr-TR" dirty="0">
                <a:latin typeface="Arial" charset="0"/>
                <a:cs typeface="Arial" charset="0"/>
              </a:rPr>
              <a:t>ulaşılmak istenen amacın gerçekleşmesi </a:t>
            </a:r>
          </a:p>
          <a:p>
            <a:r>
              <a:rPr lang="tr-TR" dirty="0">
                <a:latin typeface="Arial" charset="0"/>
                <a:cs typeface="Arial" charset="0"/>
              </a:rPr>
              <a:t>Tedbirin istenilen sonucu sağlamaması nedeniyle değiştirilmesi </a:t>
            </a:r>
          </a:p>
          <a:p>
            <a:r>
              <a:rPr lang="tr-TR" dirty="0">
                <a:latin typeface="Arial" charset="0"/>
                <a:cs typeface="Arial" charset="0"/>
              </a:rPr>
              <a:t>Çocuğun 18 yaşına gelmesi </a:t>
            </a:r>
            <a:endParaRPr lang="tr-TR" dirty="0" smtClean="0">
              <a:latin typeface="Arial" charset="0"/>
              <a:cs typeface="Arial" charset="0"/>
            </a:endParaRPr>
          </a:p>
          <a:p>
            <a:r>
              <a:rPr lang="tr-TR" dirty="0" smtClean="0">
                <a:latin typeface="Arial" charset="0"/>
                <a:cs typeface="Arial" charset="0"/>
              </a:rPr>
              <a:t>( Ancak hakim, eğitim ve öğrenimine devam edebilmesi için ve çocuğun rızası alınmak suretiyle tedbirin uygulanmasına belli bir süre daha devam edilmesine karar verebilir.)</a:t>
            </a:r>
            <a:endParaRPr lang="tr-TR" dirty="0">
              <a:latin typeface="Arial" charset="0"/>
              <a:cs typeface="Arial" charset="0"/>
            </a:endParaRPr>
          </a:p>
        </p:txBody>
      </p:sp>
      <p:pic>
        <p:nvPicPr>
          <p:cNvPr id="2" name="Resim 1"/>
          <p:cNvPicPr>
            <a:picLocks noChangeAspect="1"/>
          </p:cNvPicPr>
          <p:nvPr/>
        </p:nvPicPr>
        <p:blipFill rotWithShape="1">
          <a:blip r:embed="rId2" cstate="print">
            <a:extLst>
              <a:ext uri="{28A0092B-C50C-407E-A947-70E740481C1C}">
                <a14:useLocalDpi xmlns:a14="http://schemas.microsoft.com/office/drawing/2010/main" val="0"/>
              </a:ext>
            </a:extLst>
          </a:blip>
          <a:srcRect l="17713" t="8000" r="24801"/>
          <a:stretch/>
        </p:blipFill>
        <p:spPr>
          <a:xfrm>
            <a:off x="1043608" y="3168985"/>
            <a:ext cx="3888432" cy="3500376"/>
          </a:xfrm>
          <a:prstGeom prst="rect">
            <a:avLst/>
          </a:prstGeom>
        </p:spPr>
      </p:pic>
    </p:spTree>
    <p:extLst>
      <p:ext uri="{BB962C8B-B14F-4D97-AF65-F5344CB8AC3E}">
        <p14:creationId xmlns:p14="http://schemas.microsoft.com/office/powerpoint/2010/main" val="7993303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Metin kutusu 1"/>
          <p:cNvSpPr txBox="1"/>
          <p:nvPr/>
        </p:nvSpPr>
        <p:spPr>
          <a:xfrm>
            <a:off x="755576" y="4005064"/>
            <a:ext cx="7848872" cy="1882567"/>
          </a:xfrm>
          <a:prstGeom prst="rect">
            <a:avLst/>
          </a:prstGeom>
          <a:noFill/>
        </p:spPr>
        <p:txBody>
          <a:bodyPr wrap="square" rtlCol="0">
            <a:spAutoFit/>
          </a:bodyPr>
          <a:lstStyle/>
          <a:p>
            <a:endParaRPr lang="tr-TR" b="1" dirty="0"/>
          </a:p>
          <a:p>
            <a:pPr marL="457200" lvl="0" indent="-457200" defTabSz="457200">
              <a:spcBef>
                <a:spcPts val="1000"/>
              </a:spcBef>
              <a:buClr>
                <a:srgbClr val="90C226"/>
              </a:buClr>
              <a:buSzPct val="80000"/>
              <a:buFont typeface="Wingdings" panose="05000000000000000000" pitchFamily="2" charset="2"/>
              <a:buChar char="q"/>
            </a:pPr>
            <a:r>
              <a:rPr lang="tr-TR" dirty="0">
                <a:solidFill>
                  <a:srgbClr val="C00000"/>
                </a:solidFill>
                <a:latin typeface="Arial" charset="0"/>
                <a:cs typeface="Arial" charset="0"/>
              </a:rPr>
              <a:t>Danışmanlık Tedbiri Uygulamaları El </a:t>
            </a:r>
            <a:r>
              <a:rPr lang="tr-TR" dirty="0" smtClean="0">
                <a:solidFill>
                  <a:srgbClr val="C00000"/>
                </a:solidFill>
                <a:latin typeface="Arial" charset="0"/>
                <a:cs typeface="Arial" charset="0"/>
              </a:rPr>
              <a:t>Kitabı Gürsu RAM web sitesinde yer almaktadır</a:t>
            </a:r>
            <a:r>
              <a:rPr lang="tr-TR" dirty="0" smtClean="0">
                <a:solidFill>
                  <a:srgbClr val="C00000"/>
                </a:solidFill>
                <a:latin typeface="Arial" charset="0"/>
                <a:cs typeface="Arial" charset="0"/>
              </a:rPr>
              <a:t>. Kitapta </a:t>
            </a:r>
            <a:r>
              <a:rPr lang="tr-TR" u="sng" dirty="0" smtClean="0">
                <a:solidFill>
                  <a:srgbClr val="C00000"/>
                </a:solidFill>
                <a:latin typeface="Arial" charset="0"/>
                <a:cs typeface="Arial" charset="0"/>
              </a:rPr>
              <a:t>tedbir sebeplerine göre kategorize edilmiş yarı yapılandırılmış oturum örnekleri </a:t>
            </a:r>
            <a:r>
              <a:rPr lang="tr-TR" dirty="0" smtClean="0">
                <a:solidFill>
                  <a:srgbClr val="C00000"/>
                </a:solidFill>
                <a:latin typeface="Arial" charset="0"/>
                <a:cs typeface="Arial" charset="0"/>
              </a:rPr>
              <a:t>bulabilecek ve oturumlarınız için fikir edinebileceksiniz.</a:t>
            </a:r>
            <a:endParaRPr lang="tr-TR" dirty="0" smtClean="0">
              <a:solidFill>
                <a:srgbClr val="C00000"/>
              </a:solidFill>
              <a:latin typeface="Arial" charset="0"/>
              <a:cs typeface="Arial" charset="0"/>
            </a:endParaRPr>
          </a:p>
          <a:p>
            <a:endParaRPr lang="tr-TR" b="1" dirty="0"/>
          </a:p>
        </p:txBody>
      </p:sp>
      <p:sp>
        <p:nvSpPr>
          <p:cNvPr id="5" name="Metin kutusu 4"/>
          <p:cNvSpPr txBox="1"/>
          <p:nvPr/>
        </p:nvSpPr>
        <p:spPr>
          <a:xfrm>
            <a:off x="755576" y="1412776"/>
            <a:ext cx="5976664" cy="923330"/>
          </a:xfrm>
          <a:prstGeom prst="rect">
            <a:avLst/>
          </a:prstGeom>
          <a:noFill/>
        </p:spPr>
        <p:txBody>
          <a:bodyPr wrap="square" rtlCol="0">
            <a:spAutoFit/>
          </a:bodyPr>
          <a:lstStyle/>
          <a:p>
            <a:r>
              <a:rPr lang="tr-TR" b="1" dirty="0"/>
              <a:t>Kaynakça: </a:t>
            </a:r>
            <a:endParaRPr lang="tr-TR" b="1" dirty="0" smtClean="0"/>
          </a:p>
          <a:p>
            <a:endParaRPr lang="tr-TR" b="1" dirty="0" smtClean="0"/>
          </a:p>
          <a:p>
            <a:r>
              <a:rPr lang="tr-TR" b="1" dirty="0" smtClean="0"/>
              <a:t>Danışmanlık </a:t>
            </a:r>
            <a:r>
              <a:rPr lang="tr-TR" b="1" dirty="0"/>
              <a:t>Tedbiri Uygulamaları El Kitabı</a:t>
            </a:r>
          </a:p>
        </p:txBody>
      </p:sp>
    </p:spTree>
    <p:extLst>
      <p:ext uri="{BB962C8B-B14F-4D97-AF65-F5344CB8AC3E}">
        <p14:creationId xmlns:p14="http://schemas.microsoft.com/office/powerpoint/2010/main" val="2233422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548680"/>
            <a:ext cx="8424936" cy="6120680"/>
          </a:xfrm>
        </p:spPr>
        <p:txBody>
          <a:bodyPr/>
          <a:lstStyle/>
          <a:p>
            <a:pPr marL="0" indent="0">
              <a:buNone/>
            </a:pPr>
            <a:endParaRPr lang="tr-TR" b="1" dirty="0" smtClean="0"/>
          </a:p>
          <a:p>
            <a:pPr marL="0" indent="0">
              <a:buNone/>
            </a:pPr>
            <a:r>
              <a:rPr lang="tr-TR" b="1" dirty="0" smtClean="0"/>
              <a:t>Koruyucu ve Destekleyici Tedbir Kararları </a:t>
            </a:r>
          </a:p>
          <a:p>
            <a:pPr marL="0" indent="0">
              <a:buNone/>
            </a:pPr>
            <a:r>
              <a:rPr lang="tr-TR" b="1" dirty="0"/>
              <a:t>	</a:t>
            </a:r>
            <a:r>
              <a:rPr lang="tr-TR" b="1" dirty="0" smtClean="0"/>
              <a:t>					Kimler Hakkında Verilir?</a:t>
            </a:r>
          </a:p>
          <a:p>
            <a:pPr marL="0" indent="0">
              <a:buNone/>
            </a:pPr>
            <a:endParaRPr lang="tr-TR" b="1" dirty="0" smtClean="0"/>
          </a:p>
          <a:p>
            <a:pPr marL="319088" indent="-319088">
              <a:buFont typeface="Wingdings" pitchFamily="2" charset="2"/>
              <a:buChar char=""/>
            </a:pPr>
            <a:r>
              <a:rPr lang="tr-TR" dirty="0">
                <a:latin typeface="Arial" charset="0"/>
                <a:cs typeface="Arial" charset="0"/>
              </a:rPr>
              <a:t>Suça sürüklenen çocuk</a:t>
            </a:r>
          </a:p>
          <a:p>
            <a:pPr marL="319088" indent="-319088">
              <a:buFont typeface="Wingdings" pitchFamily="2" charset="2"/>
              <a:buChar char=""/>
            </a:pPr>
            <a:r>
              <a:rPr lang="tr-TR" dirty="0">
                <a:latin typeface="Arial" charset="0"/>
                <a:cs typeface="Arial" charset="0"/>
              </a:rPr>
              <a:t>Korunma ihtiyacı olan çocuk</a:t>
            </a:r>
          </a:p>
          <a:p>
            <a:pPr marL="319088" indent="-319088">
              <a:buFont typeface="Wingdings" pitchFamily="2" charset="2"/>
              <a:buChar char=""/>
            </a:pPr>
            <a:r>
              <a:rPr lang="tr-TR" dirty="0">
                <a:latin typeface="Arial" charset="0"/>
                <a:cs typeface="Arial" charset="0"/>
              </a:rPr>
              <a:t>Mağdur çocuk</a:t>
            </a:r>
          </a:p>
          <a:p>
            <a:pPr marL="319088" indent="-319088">
              <a:buFont typeface="Wingdings" pitchFamily="2" charset="2"/>
              <a:buChar char=""/>
            </a:pPr>
            <a:r>
              <a:rPr lang="tr-TR" dirty="0">
                <a:latin typeface="Arial" charset="0"/>
                <a:cs typeface="Arial" charset="0"/>
              </a:rPr>
              <a:t>Tanık Çocuk </a:t>
            </a:r>
          </a:p>
          <a:p>
            <a:pPr marL="0" indent="0">
              <a:buNone/>
            </a:pPr>
            <a:endParaRPr lang="tr-TR" b="1" dirty="0"/>
          </a:p>
        </p:txBody>
      </p:sp>
      <p:pic>
        <p:nvPicPr>
          <p:cNvPr id="4" name="Resim 3"/>
          <p:cNvPicPr>
            <a:picLocks noChangeAspect="1"/>
          </p:cNvPicPr>
          <p:nvPr/>
        </p:nvPicPr>
        <p:blipFill rotWithShape="1">
          <a:blip r:embed="rId2" cstate="print">
            <a:extLst>
              <a:ext uri="{28A0092B-C50C-407E-A947-70E740481C1C}">
                <a14:useLocalDpi xmlns:a14="http://schemas.microsoft.com/office/drawing/2010/main" val="0"/>
              </a:ext>
            </a:extLst>
          </a:blip>
          <a:srcRect l="42125" t="6601" b="12200"/>
          <a:stretch/>
        </p:blipFill>
        <p:spPr>
          <a:xfrm>
            <a:off x="3851920" y="2636912"/>
            <a:ext cx="3467225" cy="2736304"/>
          </a:xfrm>
          <a:prstGeom prst="rect">
            <a:avLst/>
          </a:prstGeom>
        </p:spPr>
      </p:pic>
    </p:spTree>
    <p:extLst>
      <p:ext uri="{BB962C8B-B14F-4D97-AF65-F5344CB8AC3E}">
        <p14:creationId xmlns:p14="http://schemas.microsoft.com/office/powerpoint/2010/main" val="1020396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332656"/>
            <a:ext cx="6336704" cy="6120680"/>
          </a:xfrm>
        </p:spPr>
        <p:txBody>
          <a:bodyPr/>
          <a:lstStyle/>
          <a:p>
            <a:pPr marL="0" indent="0" algn="ctr">
              <a:buNone/>
            </a:pPr>
            <a:endParaRPr lang="tr-TR" b="1" dirty="0" smtClean="0">
              <a:latin typeface="Arial" panose="020B0604020202020204" pitchFamily="34" charset="0"/>
              <a:cs typeface="Arial" panose="020B0604020202020204" pitchFamily="34" charset="0"/>
            </a:endParaRPr>
          </a:p>
          <a:p>
            <a:pPr marL="0" indent="0" algn="ctr">
              <a:buNone/>
            </a:pPr>
            <a:r>
              <a:rPr lang="tr-TR" b="1" dirty="0" smtClean="0">
                <a:latin typeface="Arial" panose="020B0604020202020204" pitchFamily="34" charset="0"/>
                <a:cs typeface="Arial" panose="020B0604020202020204" pitchFamily="34" charset="0"/>
              </a:rPr>
              <a:t>Suça </a:t>
            </a:r>
            <a:r>
              <a:rPr lang="tr-TR" b="1" dirty="0">
                <a:latin typeface="Arial" panose="020B0604020202020204" pitchFamily="34" charset="0"/>
                <a:cs typeface="Arial" panose="020B0604020202020204" pitchFamily="34" charset="0"/>
              </a:rPr>
              <a:t>Sürüklenen </a:t>
            </a:r>
            <a:r>
              <a:rPr lang="tr-TR" b="1" dirty="0" smtClean="0">
                <a:latin typeface="Arial" panose="020B0604020202020204" pitchFamily="34" charset="0"/>
                <a:cs typeface="Arial" panose="020B0604020202020204" pitchFamily="34" charset="0"/>
              </a:rPr>
              <a:t>Çocuk</a:t>
            </a:r>
          </a:p>
          <a:p>
            <a:pPr>
              <a:buFont typeface="Wingdings" pitchFamily="2" charset="2"/>
              <a:buNone/>
              <a:defRPr/>
            </a:pPr>
            <a:r>
              <a:rPr lang="tr-TR" dirty="0" smtClean="0">
                <a:latin typeface="Arial" panose="020B0604020202020204" pitchFamily="34" charset="0"/>
                <a:cs typeface="Arial" panose="020B0604020202020204" pitchFamily="34" charset="0"/>
              </a:rPr>
              <a:t>    </a:t>
            </a:r>
          </a:p>
          <a:p>
            <a:pPr>
              <a:lnSpc>
                <a:spcPct val="150000"/>
              </a:lnSpc>
              <a:buFont typeface="Wingdings" pitchFamily="2" charset="2"/>
              <a:buNone/>
              <a:defRPr/>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Kanunlarda </a:t>
            </a:r>
            <a:r>
              <a:rPr lang="tr-TR" dirty="0">
                <a:latin typeface="Arial" panose="020B0604020202020204" pitchFamily="34" charset="0"/>
                <a:cs typeface="Arial" panose="020B0604020202020204" pitchFamily="34" charset="0"/>
              </a:rPr>
              <a:t>suç olarak tanımlanan bir </a:t>
            </a:r>
            <a:r>
              <a:rPr lang="tr-TR" b="1" i="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fiili işlediği iddiası</a:t>
            </a:r>
            <a:r>
              <a:rPr lang="tr-TR" dirty="0">
                <a:latin typeface="Arial" panose="020B0604020202020204" pitchFamily="34" charset="0"/>
                <a:cs typeface="Arial" panose="020B0604020202020204" pitchFamily="34" charset="0"/>
              </a:rPr>
              <a:t> ile hakkında soruşturma veya kovuşturma yapılan ya da </a:t>
            </a:r>
            <a:r>
              <a:rPr lang="tr-TR" b="1" i="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işlediği fiilden dolayı </a:t>
            </a:r>
            <a:r>
              <a:rPr lang="tr-TR" dirty="0">
                <a:latin typeface="Arial" panose="020B0604020202020204" pitchFamily="34" charset="0"/>
                <a:cs typeface="Arial" panose="020B0604020202020204" pitchFamily="34" charset="0"/>
              </a:rPr>
              <a:t>hakkında </a:t>
            </a:r>
            <a:r>
              <a:rPr lang="tr-TR" u="sng" dirty="0">
                <a:latin typeface="Arial" panose="020B0604020202020204" pitchFamily="34" charset="0"/>
                <a:cs typeface="Arial" panose="020B0604020202020204" pitchFamily="34" charset="0"/>
              </a:rPr>
              <a:t>güvenlik tedbirine </a:t>
            </a:r>
            <a:r>
              <a:rPr lang="tr-TR" dirty="0">
                <a:latin typeface="Arial" panose="020B0604020202020204" pitchFamily="34" charset="0"/>
                <a:cs typeface="Arial" panose="020B0604020202020204" pitchFamily="34" charset="0"/>
              </a:rPr>
              <a:t>karar verilen çocukları tanımlamaktadır.</a:t>
            </a:r>
          </a:p>
        </p:txBody>
      </p:sp>
      <p:pic>
        <p:nvPicPr>
          <p:cNvPr id="3075" name="Picture 3" descr="C:\Users\Legacy\Desktop\DT RESİM\indir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3392996"/>
            <a:ext cx="26574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8964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692696"/>
            <a:ext cx="5904656" cy="3672408"/>
          </a:xfrm>
        </p:spPr>
        <p:txBody>
          <a:bodyPr/>
          <a:lstStyle/>
          <a:p>
            <a:pPr marL="0" indent="0" algn="ctr">
              <a:buNone/>
            </a:pPr>
            <a:endParaRPr lang="tr-TR" b="1" dirty="0" smtClean="0">
              <a:latin typeface="Arial" charset="0"/>
              <a:cs typeface="Arial" charset="0"/>
            </a:endParaRPr>
          </a:p>
          <a:p>
            <a:pPr marL="0" indent="0" algn="ctr">
              <a:lnSpc>
                <a:spcPct val="150000"/>
              </a:lnSpc>
              <a:buNone/>
            </a:pPr>
            <a:r>
              <a:rPr lang="tr-TR" b="1" dirty="0" smtClean="0">
                <a:latin typeface="Arial" panose="020B0604020202020204" pitchFamily="34" charset="0"/>
                <a:cs typeface="Arial" panose="020B0604020202020204" pitchFamily="34" charset="0"/>
              </a:rPr>
              <a:t>Korunma </a:t>
            </a:r>
            <a:r>
              <a:rPr lang="tr-TR" b="1" dirty="0">
                <a:latin typeface="Arial" panose="020B0604020202020204" pitchFamily="34" charset="0"/>
                <a:cs typeface="Arial" panose="020B0604020202020204" pitchFamily="34" charset="0"/>
              </a:rPr>
              <a:t>İhtiyacı Olan </a:t>
            </a:r>
            <a:r>
              <a:rPr lang="tr-TR" b="1" dirty="0" smtClean="0">
                <a:latin typeface="Arial" panose="020B0604020202020204" pitchFamily="34" charset="0"/>
                <a:cs typeface="Arial" panose="020B0604020202020204" pitchFamily="34" charset="0"/>
              </a:rPr>
              <a:t>Çocuk</a:t>
            </a:r>
          </a:p>
          <a:p>
            <a:pPr marL="0" indent="0">
              <a:lnSpc>
                <a:spcPct val="150000"/>
              </a:lnSpc>
              <a:buNone/>
            </a:pPr>
            <a:r>
              <a:rPr lang="tr-TR" dirty="0" smtClean="0">
                <a:latin typeface="Arial" panose="020B0604020202020204" pitchFamily="34" charset="0"/>
                <a:cs typeface="Arial" panose="020B0604020202020204" pitchFamily="34" charset="0"/>
              </a:rPr>
              <a:t>       Bedensel</a:t>
            </a:r>
            <a:r>
              <a:rPr lang="tr-TR" dirty="0">
                <a:latin typeface="Arial" panose="020B0604020202020204" pitchFamily="34" charset="0"/>
                <a:cs typeface="Arial" panose="020B0604020202020204" pitchFamily="34" charset="0"/>
              </a:rPr>
              <a:t>, zihinsel, ahlaki, sosyal ve duygusal </a:t>
            </a:r>
            <a:r>
              <a:rPr lang="tr-TR" b="1" i="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gelişimi</a:t>
            </a:r>
            <a:r>
              <a:rPr lang="tr-TR" dirty="0">
                <a:latin typeface="Arial" panose="020B0604020202020204" pitchFamily="34" charset="0"/>
                <a:cs typeface="Arial" panose="020B0604020202020204" pitchFamily="34" charset="0"/>
              </a:rPr>
              <a:t> </a:t>
            </a:r>
            <a:r>
              <a:rPr lang="tr-TR" b="1" i="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ile kişisel güvenliği tehlikede olan</a:t>
            </a:r>
            <a:r>
              <a:rPr lang="tr-TR" dirty="0">
                <a:latin typeface="Arial" panose="020B0604020202020204" pitchFamily="34" charset="0"/>
                <a:cs typeface="Arial" panose="020B0604020202020204" pitchFamily="34" charset="0"/>
              </a:rPr>
              <a:t>, ihmal veya istismar edilen ya da suç mağduru çocukları </a:t>
            </a:r>
            <a:r>
              <a:rPr lang="tr-TR" dirty="0" smtClean="0">
                <a:latin typeface="Arial" panose="020B0604020202020204" pitchFamily="34" charset="0"/>
                <a:cs typeface="Arial" panose="020B0604020202020204" pitchFamily="34" charset="0"/>
              </a:rPr>
              <a:t>tanımlamaktadır.</a:t>
            </a:r>
            <a:endParaRPr lang="tr-TR" dirty="0">
              <a:latin typeface="Arial" panose="020B0604020202020204" pitchFamily="34" charset="0"/>
              <a:cs typeface="Arial" panose="020B0604020202020204" pitchFamily="34" charset="0"/>
            </a:endParaRPr>
          </a:p>
        </p:txBody>
      </p:sp>
      <p:pic>
        <p:nvPicPr>
          <p:cNvPr id="2" name="Resim 1"/>
          <p:cNvPicPr>
            <a:picLocks noChangeAspect="1"/>
          </p:cNvPicPr>
          <p:nvPr/>
        </p:nvPicPr>
        <p:blipFill rotWithShape="1">
          <a:blip r:embed="rId2" cstate="print">
            <a:extLst>
              <a:ext uri="{28A0092B-C50C-407E-A947-70E740481C1C}">
                <a14:useLocalDpi xmlns:a14="http://schemas.microsoft.com/office/drawing/2010/main" val="0"/>
              </a:ext>
            </a:extLst>
          </a:blip>
          <a:srcRect l="7476" r="56300" b="10800"/>
          <a:stretch/>
        </p:blipFill>
        <p:spPr>
          <a:xfrm>
            <a:off x="2656209" y="3356992"/>
            <a:ext cx="2527614" cy="3501008"/>
          </a:xfrm>
          <a:prstGeom prst="rect">
            <a:avLst/>
          </a:prstGeom>
        </p:spPr>
      </p:pic>
    </p:spTree>
    <p:extLst>
      <p:ext uri="{BB962C8B-B14F-4D97-AF65-F5344CB8AC3E}">
        <p14:creationId xmlns:p14="http://schemas.microsoft.com/office/powerpoint/2010/main" val="4053259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00808"/>
            <a:ext cx="8496944" cy="2168152"/>
          </a:xfrm>
        </p:spPr>
        <p:txBody>
          <a:bodyPr/>
          <a:lstStyle/>
          <a:p>
            <a:pPr marL="0" indent="0" algn="ctr">
              <a:buNone/>
            </a:pPr>
            <a:r>
              <a:rPr lang="tr-TR" b="1" dirty="0">
                <a:latin typeface="Arial" panose="020B0604020202020204" pitchFamily="34" charset="0"/>
                <a:cs typeface="Arial" panose="020B0604020202020204" pitchFamily="34" charset="0"/>
              </a:rPr>
              <a:t>Mağdur Çocuk </a:t>
            </a:r>
            <a:endParaRPr lang="tr-TR" b="1" dirty="0" smtClean="0">
              <a:latin typeface="Arial" panose="020B0604020202020204" pitchFamily="34" charset="0"/>
              <a:cs typeface="Arial" panose="020B0604020202020204" pitchFamily="34" charset="0"/>
            </a:endParaRPr>
          </a:p>
          <a:p>
            <a:pPr marL="0" indent="0" algn="ctr">
              <a:buNone/>
            </a:pPr>
            <a:endParaRPr lang="tr-TR" b="1" dirty="0" smtClean="0">
              <a:latin typeface="Arial" panose="020B0604020202020204" pitchFamily="34" charset="0"/>
              <a:cs typeface="Arial" panose="020B0604020202020204" pitchFamily="34" charset="0"/>
            </a:endParaRPr>
          </a:p>
          <a:p>
            <a:pPr>
              <a:buNone/>
              <a:defRPr/>
            </a:pPr>
            <a:r>
              <a:rPr lang="tr-TR" b="1" i="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Kendisine </a:t>
            </a:r>
            <a:r>
              <a:rPr lang="tr-TR" b="1" i="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karşı suç işlenen</a:t>
            </a:r>
            <a:r>
              <a:rPr lang="tr-TR"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tr-TR"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çocukları </a:t>
            </a:r>
            <a:r>
              <a:rPr lang="tr-TR" dirty="0">
                <a:latin typeface="Arial" panose="020B0604020202020204" pitchFamily="34" charset="0"/>
                <a:cs typeface="Arial" panose="020B0604020202020204" pitchFamily="34" charset="0"/>
              </a:rPr>
              <a:t>tanımlamaktadır.</a:t>
            </a:r>
          </a:p>
          <a:p>
            <a:pPr>
              <a:buFont typeface="Wingdings" pitchFamily="2" charset="2"/>
              <a:buNone/>
              <a:defRPr/>
            </a:pPr>
            <a:r>
              <a:rPr lang="tr-TR" dirty="0"/>
              <a:t>	</a:t>
            </a:r>
          </a:p>
          <a:p>
            <a:pPr marL="0" indent="0">
              <a:buNone/>
            </a:pPr>
            <a:endParaRPr lang="tr-TR" dirty="0"/>
          </a:p>
        </p:txBody>
      </p:sp>
      <p:pic>
        <p:nvPicPr>
          <p:cNvPr id="2" name="Resim 1"/>
          <p:cNvPicPr>
            <a:picLocks noChangeAspect="1"/>
          </p:cNvPicPr>
          <p:nvPr/>
        </p:nvPicPr>
        <p:blipFill rotWithShape="1">
          <a:blip r:embed="rId2" cstate="print">
            <a:extLst>
              <a:ext uri="{28A0092B-C50C-407E-A947-70E740481C1C}">
                <a14:useLocalDpi xmlns:a14="http://schemas.microsoft.com/office/drawing/2010/main" val="0"/>
              </a:ext>
            </a:extLst>
          </a:blip>
          <a:srcRect l="388" t="9401" r="61424" b="10800"/>
          <a:stretch/>
        </p:blipFill>
        <p:spPr>
          <a:xfrm>
            <a:off x="1259632" y="3212976"/>
            <a:ext cx="2389181" cy="2808312"/>
          </a:xfrm>
          <a:prstGeom prst="rect">
            <a:avLst/>
          </a:prstGeom>
        </p:spPr>
      </p:pic>
    </p:spTree>
    <p:extLst>
      <p:ext uri="{BB962C8B-B14F-4D97-AF65-F5344CB8AC3E}">
        <p14:creationId xmlns:p14="http://schemas.microsoft.com/office/powerpoint/2010/main" val="1045608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332656"/>
            <a:ext cx="7128792" cy="6192688"/>
          </a:xfrm>
        </p:spPr>
        <p:txBody>
          <a:bodyPr/>
          <a:lstStyle/>
          <a:p>
            <a:pPr marL="0" indent="0" algn="ctr">
              <a:buNone/>
            </a:pPr>
            <a:endParaRPr lang="tr-TR" b="1" dirty="0" smtClean="0">
              <a:latin typeface="Arial" charset="0"/>
              <a:cs typeface="Arial" charset="0"/>
            </a:endParaRPr>
          </a:p>
          <a:p>
            <a:pPr marL="0" indent="0" algn="ctr">
              <a:buNone/>
            </a:pPr>
            <a:r>
              <a:rPr lang="tr-TR" b="1" dirty="0" smtClean="0">
                <a:latin typeface="Arial" panose="020B0604020202020204" pitchFamily="34" charset="0"/>
                <a:cs typeface="Arial" panose="020B0604020202020204" pitchFamily="34" charset="0"/>
              </a:rPr>
              <a:t>Tanık Çocuk</a:t>
            </a:r>
          </a:p>
          <a:p>
            <a:pPr marL="0" indent="0" algn="ctr">
              <a:buNone/>
            </a:pPr>
            <a:endParaRPr lang="tr-TR" b="1" dirty="0" smtClean="0">
              <a:latin typeface="Arial" panose="020B0604020202020204" pitchFamily="34" charset="0"/>
              <a:cs typeface="Arial" panose="020B0604020202020204" pitchFamily="34" charset="0"/>
            </a:endParaRPr>
          </a:p>
          <a:p>
            <a:pPr marL="0" indent="0">
              <a:buNone/>
              <a:defRPr/>
            </a:pPr>
            <a:r>
              <a:rPr lang="tr-TR" dirty="0" smtClean="0">
                <a:latin typeface="Arial" panose="020B0604020202020204" pitchFamily="34" charset="0"/>
                <a:cs typeface="Arial" panose="020B0604020202020204" pitchFamily="34" charset="0"/>
              </a:rPr>
              <a:t>   Soruşturma </a:t>
            </a:r>
            <a:r>
              <a:rPr lang="tr-TR" dirty="0">
                <a:latin typeface="Arial" panose="020B0604020202020204" pitchFamily="34" charset="0"/>
                <a:cs typeface="Arial" panose="020B0604020202020204" pitchFamily="34" charset="0"/>
              </a:rPr>
              <a:t>ve kovuşturmada </a:t>
            </a:r>
            <a:r>
              <a:rPr lang="tr-TR" b="1" i="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bilgi ve görgüsüne başvurulan</a:t>
            </a:r>
            <a:r>
              <a:rPr lang="tr-TR" dirty="0">
                <a:latin typeface="Arial" panose="020B0604020202020204" pitchFamily="34" charset="0"/>
                <a:cs typeface="Arial" panose="020B0604020202020204" pitchFamily="34" charset="0"/>
              </a:rPr>
              <a:t> çocukları tanımlamaktadır. </a:t>
            </a:r>
            <a:endParaRPr lang="tr-TR" dirty="0" smtClean="0">
              <a:latin typeface="Arial" panose="020B0604020202020204" pitchFamily="34" charset="0"/>
              <a:cs typeface="Arial" panose="020B0604020202020204" pitchFamily="34" charset="0"/>
            </a:endParaRPr>
          </a:p>
          <a:p>
            <a:pPr marL="0" indent="0">
              <a:buNone/>
              <a:defRPr/>
            </a:pPr>
            <a:endParaRPr lang="tr-TR" dirty="0">
              <a:latin typeface="Arial" panose="020B0604020202020204" pitchFamily="34" charset="0"/>
              <a:cs typeface="Arial" panose="020B0604020202020204" pitchFamily="34" charset="0"/>
            </a:endParaRPr>
          </a:p>
          <a:p>
            <a:pPr marL="0" indent="0">
              <a:buNone/>
              <a:defRPr/>
            </a:pPr>
            <a:r>
              <a:rPr lang="tr-TR" b="1" dirty="0" smtClean="0">
                <a:latin typeface="Arial" panose="020B0604020202020204" pitchFamily="34" charset="0"/>
                <a:cs typeface="Arial" panose="020B0604020202020204" pitchFamily="34" charset="0"/>
              </a:rPr>
              <a:t>     Tanık Sıfatıyla Dinlenen Mağdur Çocuk: </a:t>
            </a:r>
            <a:r>
              <a:rPr lang="tr-TR" dirty="0" smtClean="0">
                <a:latin typeface="Arial" panose="020B0604020202020204" pitchFamily="34" charset="0"/>
                <a:cs typeface="Arial" panose="020B0604020202020204" pitchFamily="34" charset="0"/>
              </a:rPr>
              <a:t>Kendisine karşı işlenen suçta bilgi ve görgüsüne başvurulan çocuklar.</a:t>
            </a:r>
          </a:p>
          <a:p>
            <a:pPr marL="0" indent="0">
              <a:buNone/>
              <a:defRPr/>
            </a:pPr>
            <a:endParaRPr lang="tr-TR" dirty="0"/>
          </a:p>
        </p:txBody>
      </p:sp>
      <p:pic>
        <p:nvPicPr>
          <p:cNvPr id="5" name="Resim 4"/>
          <p:cNvPicPr>
            <a:picLocks noChangeAspect="1"/>
          </p:cNvPicPr>
          <p:nvPr/>
        </p:nvPicPr>
        <p:blipFill rotWithShape="1">
          <a:blip r:embed="rId2" cstate="print">
            <a:extLst>
              <a:ext uri="{28A0092B-C50C-407E-A947-70E740481C1C}">
                <a14:useLocalDpi xmlns:a14="http://schemas.microsoft.com/office/drawing/2010/main" val="0"/>
              </a:ext>
            </a:extLst>
          </a:blip>
          <a:srcRect l="18734" r="26748" b="17437"/>
          <a:stretch/>
        </p:blipFill>
        <p:spPr>
          <a:xfrm>
            <a:off x="1835696" y="3645024"/>
            <a:ext cx="3296714" cy="2808312"/>
          </a:xfrm>
          <a:prstGeom prst="rect">
            <a:avLst/>
          </a:prstGeom>
        </p:spPr>
      </p:pic>
    </p:spTree>
    <p:extLst>
      <p:ext uri="{BB962C8B-B14F-4D97-AF65-F5344CB8AC3E}">
        <p14:creationId xmlns:p14="http://schemas.microsoft.com/office/powerpoint/2010/main" val="2517276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692696"/>
            <a:ext cx="7344816" cy="3960440"/>
          </a:xfrm>
        </p:spPr>
        <p:txBody>
          <a:bodyPr>
            <a:normAutofit/>
          </a:bodyPr>
          <a:lstStyle/>
          <a:p>
            <a:pPr marL="0" indent="0" algn="ctr">
              <a:buNone/>
            </a:pPr>
            <a:r>
              <a:rPr lang="tr-TR" b="1" dirty="0" smtClean="0"/>
              <a:t>       </a:t>
            </a:r>
          </a:p>
          <a:p>
            <a:pPr marL="0" indent="0" algn="ctr">
              <a:buNone/>
            </a:pPr>
            <a:r>
              <a:rPr lang="tr-TR" sz="2000" b="1" dirty="0" smtClean="0">
                <a:latin typeface="Arial" panose="020B0604020202020204" pitchFamily="34" charset="0"/>
                <a:cs typeface="Arial" panose="020B0604020202020204" pitchFamily="34" charset="0"/>
              </a:rPr>
              <a:t>KORUYUCU VE DESTEKLEYİCİ TEDBİR </a:t>
            </a:r>
          </a:p>
          <a:p>
            <a:pPr marL="0" indent="0" algn="ctr">
              <a:buNone/>
            </a:pPr>
            <a:r>
              <a:rPr lang="tr-TR" sz="2000" b="1" dirty="0" smtClean="0">
                <a:latin typeface="Arial" panose="020B0604020202020204" pitchFamily="34" charset="0"/>
                <a:cs typeface="Arial" panose="020B0604020202020204" pitchFamily="34" charset="0"/>
              </a:rPr>
              <a:t>  KARARLARINI VEREBİLECEK MAHKEMELER</a:t>
            </a:r>
          </a:p>
          <a:p>
            <a:pPr marL="0" indent="0" algn="ctr">
              <a:buNone/>
            </a:pPr>
            <a:endParaRPr lang="tr-TR" sz="2000" b="1" dirty="0" smtClean="0">
              <a:latin typeface="Arial" panose="020B0604020202020204" pitchFamily="34" charset="0"/>
              <a:cs typeface="Arial" panose="020B0604020202020204" pitchFamily="34" charset="0"/>
            </a:endParaRPr>
          </a:p>
          <a:p>
            <a:pPr algn="ctr">
              <a:buFont typeface="Wingdings" pitchFamily="2" charset="2"/>
              <a:buChar char="Ø"/>
            </a:pPr>
            <a:r>
              <a:rPr lang="tr-TR" sz="2000" b="1" dirty="0" smtClean="0">
                <a:latin typeface="Arial" panose="020B0604020202020204" pitchFamily="34" charset="0"/>
                <a:cs typeface="Arial" panose="020B0604020202020204" pitchFamily="34" charset="0"/>
              </a:rPr>
              <a:t>Çocuk Mahkemeleri </a:t>
            </a:r>
            <a:endParaRPr lang="tr-TR" sz="2000" b="1" dirty="0">
              <a:latin typeface="Arial" panose="020B0604020202020204" pitchFamily="34" charset="0"/>
              <a:cs typeface="Arial" panose="020B0604020202020204" pitchFamily="34" charset="0"/>
            </a:endParaRPr>
          </a:p>
          <a:p>
            <a:pPr algn="ctr">
              <a:buFont typeface="Wingdings" pitchFamily="2" charset="2"/>
              <a:buChar char="Ø"/>
            </a:pPr>
            <a:r>
              <a:rPr lang="tr-TR" sz="2000" b="1" dirty="0" smtClean="0">
                <a:latin typeface="Arial" panose="020B0604020202020204" pitchFamily="34" charset="0"/>
                <a:cs typeface="Arial" panose="020B0604020202020204" pitchFamily="34" charset="0"/>
              </a:rPr>
              <a:t>Aile Mahkemeleri </a:t>
            </a:r>
          </a:p>
          <a:p>
            <a:pPr algn="ctr">
              <a:buFont typeface="Wingdings" pitchFamily="2" charset="2"/>
              <a:buChar char="Ø"/>
            </a:pPr>
            <a:r>
              <a:rPr lang="tr-TR" sz="2000" b="1" dirty="0" smtClean="0">
                <a:latin typeface="Arial" panose="020B0604020202020204" pitchFamily="34" charset="0"/>
                <a:cs typeface="Arial" panose="020B0604020202020204" pitchFamily="34" charset="0"/>
              </a:rPr>
              <a:t>Asliye Hukuk Mahkemeleri :</a:t>
            </a:r>
            <a:r>
              <a:rPr lang="tr-TR" sz="2000" dirty="0" smtClean="0">
                <a:latin typeface="Arial" panose="020B0604020202020204" pitchFamily="34" charset="0"/>
                <a:cs typeface="Arial" panose="020B0604020202020204" pitchFamily="34" charset="0"/>
              </a:rPr>
              <a:t> Çocuk ve aile mahkemeleri bulunmayan yerlerde tedbir kararları alır</a:t>
            </a:r>
          </a:p>
          <a:p>
            <a:pPr marL="0" indent="0">
              <a:buNone/>
            </a:pPr>
            <a:endParaRPr lang="tr-TR" dirty="0"/>
          </a:p>
        </p:txBody>
      </p:sp>
    </p:spTree>
    <p:extLst>
      <p:ext uri="{BB962C8B-B14F-4D97-AF65-F5344CB8AC3E}">
        <p14:creationId xmlns:p14="http://schemas.microsoft.com/office/powerpoint/2010/main" val="3808181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909</TotalTime>
  <Words>1154</Words>
  <Application>Microsoft Office PowerPoint</Application>
  <PresentationFormat>Ekran Gösterisi (4:3)</PresentationFormat>
  <Paragraphs>155</Paragraphs>
  <Slides>31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31</vt:i4>
      </vt:variant>
    </vt:vector>
  </HeadingPairs>
  <TitlesOfParts>
    <vt:vector size="37" baseType="lpstr">
      <vt:lpstr>Arial</vt:lpstr>
      <vt:lpstr>Calibri</vt:lpstr>
      <vt:lpstr>Trebuchet MS</vt:lpstr>
      <vt:lpstr>Wingdings</vt:lpstr>
      <vt:lpstr>Wingdings 3</vt:lpstr>
      <vt:lpstr>Yüzeyler</vt:lpstr>
      <vt:lpstr> GÜRSU  REHBERLİK VE ARAŞTIRMA MERKEZİ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By NeC ® 2010 | Katilimsiz.Com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YEŞİLYURT REHBERLİK VE ARAŞTIRMA MERKEZİ</dc:title>
  <dc:creator>HÜLYA</dc:creator>
  <cp:lastModifiedBy>User</cp:lastModifiedBy>
  <cp:revision>110</cp:revision>
  <dcterms:created xsi:type="dcterms:W3CDTF">2020-10-20T10:43:16Z</dcterms:created>
  <dcterms:modified xsi:type="dcterms:W3CDTF">2023-09-28T18:16:35Z</dcterms:modified>
</cp:coreProperties>
</file>